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68" r:id="rId2"/>
    <p:sldId id="257" r:id="rId3"/>
    <p:sldId id="258" r:id="rId4"/>
    <p:sldId id="297" r:id="rId5"/>
    <p:sldId id="301" r:id="rId6"/>
    <p:sldId id="300" r:id="rId7"/>
    <p:sldId id="299" r:id="rId8"/>
    <p:sldId id="331" r:id="rId9"/>
    <p:sldId id="298" r:id="rId10"/>
    <p:sldId id="332" r:id="rId11"/>
    <p:sldId id="305" r:id="rId12"/>
    <p:sldId id="303" r:id="rId13"/>
    <p:sldId id="310" r:id="rId14"/>
    <p:sldId id="308" r:id="rId15"/>
    <p:sldId id="307" r:id="rId16"/>
    <p:sldId id="306" r:id="rId17"/>
    <p:sldId id="311" r:id="rId18"/>
    <p:sldId id="312" r:id="rId19"/>
    <p:sldId id="314" r:id="rId20"/>
    <p:sldId id="333" r:id="rId21"/>
    <p:sldId id="316" r:id="rId22"/>
    <p:sldId id="321" r:id="rId23"/>
    <p:sldId id="320" r:id="rId24"/>
    <p:sldId id="319" r:id="rId25"/>
    <p:sldId id="324" r:id="rId26"/>
    <p:sldId id="323" r:id="rId27"/>
    <p:sldId id="326" r:id="rId28"/>
    <p:sldId id="327" r:id="rId29"/>
    <p:sldId id="328" r:id="rId30"/>
    <p:sldId id="330" r:id="rId31"/>
    <p:sldId id="267" r:id="rId32"/>
    <p:sldId id="266" r:id="rId3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05/07/2026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a:t>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55903" y="3399770"/>
            <a:ext cx="10640754" cy="1431538"/>
          </a:xfrm>
        </p:spPr>
        <p:txBody>
          <a:bodyPr anchor="b">
            <a:normAutofit/>
          </a:bodyPr>
          <a:lstStyle/>
          <a:p>
            <a:r>
              <a:rPr lang="en-GB" sz="4000" noProof="0" dirty="0">
                <a:solidFill>
                  <a:schemeClr val="tx2"/>
                </a:solidFill>
              </a:rPr>
              <a:t>Chapter 10</a:t>
            </a:r>
            <a:br>
              <a:rPr lang="en-GB" sz="4000" noProof="0" dirty="0">
                <a:solidFill>
                  <a:schemeClr val="tx2"/>
                </a:solidFill>
              </a:rPr>
            </a:br>
            <a:r>
              <a:rPr lang="en-GB" sz="4000" noProof="0" dirty="0">
                <a:solidFill>
                  <a:schemeClr val="tx2"/>
                </a:solidFill>
              </a:rPr>
              <a:t>Service Process Improvement</a:t>
            </a: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DC456187-7357-DCE4-1698-4D73E5D5FE41}"/>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3062482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3E822-13D0-A03E-471D-255264871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4D866-8691-6C53-1967-FF12C7044A8A}"/>
              </a:ext>
            </a:extLst>
          </p:cNvPr>
          <p:cNvSpPr>
            <a:spLocks noGrp="1"/>
          </p:cNvSpPr>
          <p:nvPr>
            <p:ph type="title"/>
          </p:nvPr>
        </p:nvSpPr>
        <p:spPr/>
        <p:txBody>
          <a:bodyPr/>
          <a:lstStyle/>
          <a:p>
            <a:r>
              <a:rPr lang="en-GB" dirty="0"/>
              <a:t>Example ‘touchpoints’ </a:t>
            </a:r>
          </a:p>
        </p:txBody>
      </p:sp>
      <p:sp>
        <p:nvSpPr>
          <p:cNvPr id="3" name="Content Placeholder 2">
            <a:extLst>
              <a:ext uri="{FF2B5EF4-FFF2-40B4-BE49-F238E27FC236}">
                <a16:creationId xmlns:a16="http://schemas.microsoft.com/office/drawing/2014/main" id="{044D3690-36E9-2F5B-1B43-E82EF1BE5CAB}"/>
              </a:ext>
            </a:extLst>
          </p:cNvPr>
          <p:cNvSpPr>
            <a:spLocks noGrp="1"/>
          </p:cNvSpPr>
          <p:nvPr>
            <p:ph idx="1"/>
          </p:nvPr>
        </p:nvSpPr>
        <p:spPr>
          <a:xfrm>
            <a:off x="838200" y="1690688"/>
            <a:ext cx="9479507" cy="4409862"/>
          </a:xfrm>
        </p:spPr>
        <p:txBody>
          <a:bodyPr>
            <a:noAutofit/>
          </a:bodyPr>
          <a:lstStyle/>
          <a:p>
            <a:pPr>
              <a:buFont typeface="Wingdings" panose="05000000000000000000" pitchFamily="2" charset="2"/>
              <a:buChar char="§"/>
            </a:pPr>
            <a:r>
              <a:rPr lang="en-GB" sz="2400" b="1" dirty="0"/>
              <a:t>Anticipation: </a:t>
            </a:r>
            <a:r>
              <a:rPr lang="en-GB" sz="2400" dirty="0"/>
              <a:t>User friendly booking platform, stress-free parking, reduces the likelihood of any unnecessary ‘worry’.</a:t>
            </a:r>
          </a:p>
          <a:p>
            <a:pPr>
              <a:buFont typeface="Wingdings" panose="05000000000000000000" pitchFamily="2" charset="2"/>
              <a:buChar char="§"/>
            </a:pPr>
            <a:r>
              <a:rPr lang="en-GB" sz="2400" b="1" dirty="0"/>
              <a:t>Enter:</a:t>
            </a:r>
            <a:r>
              <a:rPr lang="en-GB" sz="2400" dirty="0"/>
              <a:t>  A comfortable room temperature, clean and tidy restaurant, acceptable noise level with good ambience and fresh coffee aroma. </a:t>
            </a:r>
          </a:p>
          <a:p>
            <a:pPr>
              <a:buFont typeface="Wingdings" panose="05000000000000000000" pitchFamily="2" charset="2"/>
              <a:buChar char="§"/>
            </a:pPr>
            <a:r>
              <a:rPr lang="en-GB" sz="2400" b="1" dirty="0"/>
              <a:t>Engage: </a:t>
            </a:r>
            <a:r>
              <a:rPr lang="en-GB" sz="2400" dirty="0"/>
              <a:t>Expectations of polite and convenient service. Avoidance of factory line service style. Free Wi-Fi, adequate seating capacity, tasty drink and food are an expectation. </a:t>
            </a:r>
          </a:p>
          <a:p>
            <a:pPr>
              <a:buFont typeface="Wingdings" panose="05000000000000000000" pitchFamily="2" charset="2"/>
              <a:buChar char="§"/>
            </a:pPr>
            <a:r>
              <a:rPr lang="en-GB" sz="2400" b="1" dirty="0"/>
              <a:t>Exit:</a:t>
            </a:r>
            <a:r>
              <a:rPr lang="en-GB" sz="2400" dirty="0"/>
              <a:t> Self-clearing is convenient. Staff may have the opportunity to acknowledge customers and say goodbye.  </a:t>
            </a:r>
          </a:p>
          <a:p>
            <a:pPr>
              <a:buFont typeface="Wingdings" panose="05000000000000000000" pitchFamily="2" charset="2"/>
              <a:buChar char="§"/>
            </a:pPr>
            <a:r>
              <a:rPr lang="en-GB" sz="2400" b="1" dirty="0"/>
              <a:t>Reflect: </a:t>
            </a:r>
            <a:r>
              <a:rPr lang="en-GB" sz="2400" dirty="0"/>
              <a:t>A good drink, food and service experience was perceived.  The customer will return and recommend the retailer to friends and family. </a:t>
            </a:r>
          </a:p>
        </p:txBody>
      </p:sp>
      <p:sp>
        <p:nvSpPr>
          <p:cNvPr id="4" name="Footer Placeholder 3">
            <a:extLst>
              <a:ext uri="{FF2B5EF4-FFF2-40B4-BE49-F238E27FC236}">
                <a16:creationId xmlns:a16="http://schemas.microsoft.com/office/drawing/2014/main" id="{5DA97A10-F8D8-C64C-48AF-E31EA816B72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000265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54937-F597-3C92-B45C-6D6EEEBB6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39914-4FB1-2CF2-FE92-4929DE5BCCAA}"/>
              </a:ext>
            </a:extLst>
          </p:cNvPr>
          <p:cNvSpPr>
            <a:spLocks noGrp="1"/>
          </p:cNvSpPr>
          <p:nvPr>
            <p:ph type="title"/>
          </p:nvPr>
        </p:nvSpPr>
        <p:spPr/>
        <p:txBody>
          <a:bodyPr/>
          <a:lstStyle/>
          <a:p>
            <a:r>
              <a:rPr lang="en-GB" dirty="0"/>
              <a:t>The benefits of using a process flowchart</a:t>
            </a:r>
          </a:p>
        </p:txBody>
      </p:sp>
      <p:sp>
        <p:nvSpPr>
          <p:cNvPr id="3" name="Content Placeholder 2">
            <a:extLst>
              <a:ext uri="{FF2B5EF4-FFF2-40B4-BE49-F238E27FC236}">
                <a16:creationId xmlns:a16="http://schemas.microsoft.com/office/drawing/2014/main" id="{E815652D-EEDD-7590-8144-A14E088859AC}"/>
              </a:ext>
            </a:extLst>
          </p:cNvPr>
          <p:cNvSpPr>
            <a:spLocks noGrp="1"/>
          </p:cNvSpPr>
          <p:nvPr>
            <p:ph idx="1"/>
          </p:nvPr>
        </p:nvSpPr>
        <p:spPr>
          <a:xfrm>
            <a:off x="838200" y="1825625"/>
            <a:ext cx="9528018" cy="4351338"/>
          </a:xfrm>
        </p:spPr>
        <p:txBody>
          <a:bodyPr>
            <a:normAutofit/>
          </a:bodyPr>
          <a:lstStyle/>
          <a:p>
            <a:pPr lvl="1">
              <a:buFont typeface="Wingdings" panose="05000000000000000000" pitchFamily="2" charset="2"/>
              <a:buChar char="§"/>
            </a:pPr>
            <a:r>
              <a:rPr lang="en-GB" dirty="0"/>
              <a:t>Acts as a simple problem-solving tool</a:t>
            </a:r>
          </a:p>
          <a:p>
            <a:pPr lvl="1">
              <a:buFont typeface="Wingdings" panose="05000000000000000000" pitchFamily="2" charset="2"/>
              <a:buChar char="§"/>
            </a:pPr>
            <a:r>
              <a:rPr lang="en-GB" dirty="0"/>
              <a:t>Responds to customer expectations</a:t>
            </a:r>
          </a:p>
          <a:p>
            <a:pPr lvl="1">
              <a:buFont typeface="Wingdings" panose="05000000000000000000" pitchFamily="2" charset="2"/>
              <a:buChar char="§"/>
            </a:pPr>
            <a:r>
              <a:rPr lang="en-GB" dirty="0"/>
              <a:t>Managers can re-evaluate each step in the customer journey</a:t>
            </a:r>
          </a:p>
          <a:p>
            <a:pPr lvl="1">
              <a:buFont typeface="Wingdings" panose="05000000000000000000" pitchFamily="2" charset="2"/>
              <a:buChar char="§"/>
            </a:pPr>
            <a:r>
              <a:rPr lang="en-GB" dirty="0"/>
              <a:t>Involves front line staff in taking more ownership</a:t>
            </a:r>
          </a:p>
          <a:p>
            <a:pPr lvl="1">
              <a:buFont typeface="Wingdings" panose="05000000000000000000" pitchFamily="2" charset="2"/>
              <a:buChar char="§"/>
            </a:pPr>
            <a:r>
              <a:rPr lang="en-GB" dirty="0"/>
              <a:t>The potential to improve productivity</a:t>
            </a:r>
          </a:p>
          <a:p>
            <a:pPr lvl="1">
              <a:buFont typeface="Wingdings" panose="05000000000000000000" pitchFamily="2" charset="2"/>
              <a:buChar char="§"/>
            </a:pPr>
            <a:r>
              <a:rPr lang="en-GB" dirty="0"/>
              <a:t>Alternative way to measure performance other than financial</a:t>
            </a:r>
          </a:p>
          <a:p>
            <a:pPr lvl="1">
              <a:buFont typeface="Wingdings" panose="05000000000000000000" pitchFamily="2" charset="2"/>
              <a:buChar char="§"/>
            </a:pPr>
            <a:r>
              <a:rPr lang="en-GB" dirty="0"/>
              <a:t>Corporate shared knowledge of customer expectations</a:t>
            </a:r>
          </a:p>
          <a:p>
            <a:pPr lvl="1">
              <a:buFont typeface="Wingdings" panose="05000000000000000000" pitchFamily="2" charset="2"/>
              <a:buChar char="§"/>
            </a:pPr>
            <a:r>
              <a:rPr lang="en-GB" dirty="0"/>
              <a:t>An effective tool in staff training</a:t>
            </a:r>
          </a:p>
          <a:p>
            <a:pPr lvl="1">
              <a:buFont typeface="Wingdings" panose="05000000000000000000" pitchFamily="2" charset="2"/>
              <a:buChar char="§"/>
            </a:pPr>
            <a:r>
              <a:rPr lang="en-GB" dirty="0"/>
              <a:t>The brand identity is maintained</a:t>
            </a:r>
          </a:p>
        </p:txBody>
      </p:sp>
      <p:sp>
        <p:nvSpPr>
          <p:cNvPr id="4" name="Footer Placeholder 3">
            <a:extLst>
              <a:ext uri="{FF2B5EF4-FFF2-40B4-BE49-F238E27FC236}">
                <a16:creationId xmlns:a16="http://schemas.microsoft.com/office/drawing/2014/main" id="{B680A972-2228-6156-8E68-62F634D4B3F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477788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DE292-DD79-108E-4203-BEC1BC368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4F32E-C719-DB29-2CCB-4B02C96796EF}"/>
              </a:ext>
            </a:extLst>
          </p:cNvPr>
          <p:cNvSpPr>
            <a:spLocks noGrp="1"/>
          </p:cNvSpPr>
          <p:nvPr>
            <p:ph type="title"/>
          </p:nvPr>
        </p:nvSpPr>
        <p:spPr/>
        <p:txBody>
          <a:bodyPr/>
          <a:lstStyle/>
          <a:p>
            <a:r>
              <a:rPr lang="en-GB" dirty="0"/>
              <a:t>Critical success factors and key performance indicators</a:t>
            </a:r>
          </a:p>
        </p:txBody>
      </p:sp>
      <p:sp>
        <p:nvSpPr>
          <p:cNvPr id="3" name="Content Placeholder 2">
            <a:extLst>
              <a:ext uri="{FF2B5EF4-FFF2-40B4-BE49-F238E27FC236}">
                <a16:creationId xmlns:a16="http://schemas.microsoft.com/office/drawing/2014/main" id="{4D67D5C5-E7C0-4971-3BAC-4039C530053E}"/>
              </a:ext>
            </a:extLst>
          </p:cNvPr>
          <p:cNvSpPr>
            <a:spLocks noGrp="1"/>
          </p:cNvSpPr>
          <p:nvPr>
            <p:ph idx="1"/>
          </p:nvPr>
        </p:nvSpPr>
        <p:spPr>
          <a:xfrm>
            <a:off x="838200" y="1825625"/>
            <a:ext cx="9537071" cy="4351338"/>
          </a:xfrm>
        </p:spPr>
        <p:txBody>
          <a:bodyPr/>
          <a:lstStyle/>
          <a:p>
            <a:pPr>
              <a:buFont typeface="Wingdings" panose="05000000000000000000" pitchFamily="2" charset="2"/>
              <a:buChar char="§"/>
            </a:pPr>
            <a:r>
              <a:rPr lang="en-GB" sz="2400" b="1" dirty="0"/>
              <a:t>Critical success factors </a:t>
            </a:r>
            <a:r>
              <a:rPr lang="en-GB" sz="2400" dirty="0"/>
              <a:t>CSFs are characteristics, conditions or variables that have a direct and serious impact on the effectiveness, efficiency, and viability of an organisation</a:t>
            </a:r>
          </a:p>
          <a:p>
            <a:pPr>
              <a:buFont typeface="Wingdings" panose="05000000000000000000" pitchFamily="2" charset="2"/>
              <a:buChar char="§"/>
            </a:pPr>
            <a:endParaRPr lang="en-GB" sz="2400" dirty="0"/>
          </a:p>
          <a:p>
            <a:pPr>
              <a:buFont typeface="Wingdings" panose="05000000000000000000" pitchFamily="2" charset="2"/>
              <a:buChar char="§"/>
            </a:pPr>
            <a:r>
              <a:rPr lang="en-GB" sz="2400" b="1" dirty="0"/>
              <a:t>Key Performance Indicator </a:t>
            </a:r>
            <a:r>
              <a:rPr lang="en-GB" sz="2400" dirty="0"/>
              <a:t>(KPI) is a quantifiable metric used to measure how effectively an organisation, team, or individual is achieving key business objectives</a:t>
            </a:r>
          </a:p>
          <a:p>
            <a:endParaRPr lang="en-GB" dirty="0"/>
          </a:p>
        </p:txBody>
      </p:sp>
      <p:sp>
        <p:nvSpPr>
          <p:cNvPr id="4" name="Footer Placeholder 3">
            <a:extLst>
              <a:ext uri="{FF2B5EF4-FFF2-40B4-BE49-F238E27FC236}">
                <a16:creationId xmlns:a16="http://schemas.microsoft.com/office/drawing/2014/main" id="{507008E5-4BF7-E371-9C22-5F38282CFD5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569029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46F1E-5286-CBB9-7E89-5E55FD128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87E31C-D731-D037-1C94-7BA13A445583}"/>
              </a:ext>
            </a:extLst>
          </p:cNvPr>
          <p:cNvSpPr>
            <a:spLocks noGrp="1"/>
          </p:cNvSpPr>
          <p:nvPr>
            <p:ph type="title"/>
          </p:nvPr>
        </p:nvSpPr>
        <p:spPr/>
        <p:txBody>
          <a:bodyPr/>
          <a:lstStyle/>
          <a:p>
            <a:r>
              <a:rPr lang="en-GB" dirty="0"/>
              <a:t>Four types of CSF</a:t>
            </a:r>
          </a:p>
        </p:txBody>
      </p:sp>
      <p:sp>
        <p:nvSpPr>
          <p:cNvPr id="3" name="Content Placeholder 2">
            <a:extLst>
              <a:ext uri="{FF2B5EF4-FFF2-40B4-BE49-F238E27FC236}">
                <a16:creationId xmlns:a16="http://schemas.microsoft.com/office/drawing/2014/main" id="{3C9ADA60-FB7A-FE25-5E75-1CB556ED2D1A}"/>
              </a:ext>
            </a:extLst>
          </p:cNvPr>
          <p:cNvSpPr>
            <a:spLocks noGrp="1"/>
          </p:cNvSpPr>
          <p:nvPr>
            <p:ph idx="1"/>
          </p:nvPr>
        </p:nvSpPr>
        <p:spPr>
          <a:xfrm>
            <a:off x="838200" y="1825625"/>
            <a:ext cx="9419376" cy="4351338"/>
          </a:xfrm>
        </p:spPr>
        <p:txBody>
          <a:bodyPr>
            <a:normAutofit/>
          </a:bodyPr>
          <a:lstStyle/>
          <a:p>
            <a:pPr marL="514350" indent="-514350">
              <a:buFont typeface="+mj-lt"/>
              <a:buAutoNum type="arabicPeriod"/>
            </a:pPr>
            <a:r>
              <a:rPr lang="en-GB" sz="2400" b="1" dirty="0"/>
              <a:t>Industry CSFs </a:t>
            </a:r>
          </a:p>
          <a:p>
            <a:pPr marL="514350" indent="-514350">
              <a:buFont typeface="+mj-lt"/>
              <a:buAutoNum type="arabicPeriod"/>
            </a:pPr>
            <a:r>
              <a:rPr lang="en-GB" sz="2400" b="1" dirty="0"/>
              <a:t>Strategy CSFs</a:t>
            </a:r>
          </a:p>
          <a:p>
            <a:pPr marL="514350" indent="-514350">
              <a:buFont typeface="+mj-lt"/>
              <a:buAutoNum type="arabicPeriod"/>
            </a:pPr>
            <a:r>
              <a:rPr lang="en-GB" sz="2400" b="1" dirty="0"/>
              <a:t>Environmental CSFs</a:t>
            </a:r>
          </a:p>
          <a:p>
            <a:pPr marL="514350" indent="-514350">
              <a:buFont typeface="+mj-lt"/>
              <a:buAutoNum type="arabicPeriod"/>
            </a:pPr>
            <a:r>
              <a:rPr lang="en-GB" sz="2400" b="1" dirty="0"/>
              <a:t>Temporal CSFs</a:t>
            </a:r>
          </a:p>
          <a:p>
            <a:pPr marL="514350" indent="-514350">
              <a:buFont typeface="+mj-lt"/>
              <a:buAutoNum type="arabicPeriod"/>
            </a:pPr>
            <a:endParaRPr lang="en-GB" sz="2400" b="1" dirty="0"/>
          </a:p>
          <a:p>
            <a:pPr>
              <a:buFont typeface="Wingdings" panose="05000000000000000000" pitchFamily="2" charset="2"/>
              <a:buChar char="§"/>
            </a:pPr>
            <a:r>
              <a:rPr lang="en-GB" sz="2400" dirty="0"/>
              <a:t>In the highly competitive and ever-changing environment the critical success factors of a hospitality organisation may change over time</a:t>
            </a:r>
          </a:p>
        </p:txBody>
      </p:sp>
      <p:sp>
        <p:nvSpPr>
          <p:cNvPr id="4" name="Footer Placeholder 3">
            <a:extLst>
              <a:ext uri="{FF2B5EF4-FFF2-40B4-BE49-F238E27FC236}">
                <a16:creationId xmlns:a16="http://schemas.microsoft.com/office/drawing/2014/main" id="{5CB5CB68-E8E6-38EF-DD6A-8C7007E2F364}"/>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35645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E99D9-5371-38E9-68D7-78EF53886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461A1-2164-4713-CC4E-6D82E9FF298E}"/>
              </a:ext>
            </a:extLst>
          </p:cNvPr>
          <p:cNvSpPr>
            <a:spLocks noGrp="1"/>
          </p:cNvSpPr>
          <p:nvPr>
            <p:ph type="title"/>
          </p:nvPr>
        </p:nvSpPr>
        <p:spPr/>
        <p:txBody>
          <a:bodyPr/>
          <a:lstStyle/>
          <a:p>
            <a:r>
              <a:rPr lang="en-GB" dirty="0"/>
              <a:t>The Balanced Scorecard (BSC)</a:t>
            </a:r>
          </a:p>
        </p:txBody>
      </p:sp>
      <p:sp>
        <p:nvSpPr>
          <p:cNvPr id="3" name="Content Placeholder 2">
            <a:extLst>
              <a:ext uri="{FF2B5EF4-FFF2-40B4-BE49-F238E27FC236}">
                <a16:creationId xmlns:a16="http://schemas.microsoft.com/office/drawing/2014/main" id="{561FB6CB-940A-870B-F37F-B114B9CE7CC1}"/>
              </a:ext>
            </a:extLst>
          </p:cNvPr>
          <p:cNvSpPr>
            <a:spLocks noGrp="1"/>
          </p:cNvSpPr>
          <p:nvPr>
            <p:ph idx="1"/>
          </p:nvPr>
        </p:nvSpPr>
        <p:spPr>
          <a:xfrm>
            <a:off x="838200" y="1478152"/>
            <a:ext cx="9649968" cy="4730623"/>
          </a:xfrm>
        </p:spPr>
        <p:txBody>
          <a:bodyPr>
            <a:noAutofit/>
          </a:bodyPr>
          <a:lstStyle/>
          <a:p>
            <a:pPr>
              <a:buFont typeface="Wingdings" panose="05000000000000000000" pitchFamily="2" charset="2"/>
              <a:buChar char="§"/>
            </a:pPr>
            <a:r>
              <a:rPr lang="en-US" sz="2400" dirty="0"/>
              <a:t>The Balanced Scorecard considers both internal processes and external outcomes to look at continuous improvement and positive results</a:t>
            </a:r>
          </a:p>
          <a:p>
            <a:pPr>
              <a:buFont typeface="Wingdings" panose="05000000000000000000" pitchFamily="2" charset="2"/>
              <a:buChar char="§"/>
            </a:pPr>
            <a:r>
              <a:rPr lang="en-GB" sz="2400" dirty="0"/>
              <a:t>The four perspective of the Balanced Score are:</a:t>
            </a:r>
          </a:p>
          <a:p>
            <a:pPr lvl="1">
              <a:buFont typeface="Wingdings" panose="05000000000000000000" pitchFamily="2" charset="2"/>
              <a:buChar char="§"/>
            </a:pPr>
            <a:r>
              <a:rPr lang="en-GB" b="1" dirty="0"/>
              <a:t>Financial </a:t>
            </a:r>
            <a:r>
              <a:rPr lang="en-US" dirty="0"/>
              <a:t>–</a:t>
            </a:r>
            <a:r>
              <a:rPr lang="en-GB" dirty="0"/>
              <a:t> focus on the performance regarding the financial objectives of an organisation</a:t>
            </a:r>
          </a:p>
          <a:p>
            <a:pPr lvl="1">
              <a:buFont typeface="Wingdings" panose="05000000000000000000" pitchFamily="2" charset="2"/>
              <a:buChar char="§"/>
            </a:pPr>
            <a:r>
              <a:rPr lang="en-GB" b="1" dirty="0"/>
              <a:t>Customer </a:t>
            </a:r>
            <a:r>
              <a:rPr lang="en-US" dirty="0"/>
              <a:t>–</a:t>
            </a:r>
            <a:r>
              <a:rPr lang="en-GB" dirty="0"/>
              <a:t> focus on performance and quality from the point of view of the customer </a:t>
            </a:r>
          </a:p>
          <a:p>
            <a:pPr lvl="1">
              <a:buFont typeface="Wingdings" panose="05000000000000000000" pitchFamily="2" charset="2"/>
              <a:buChar char="§"/>
            </a:pPr>
            <a:r>
              <a:rPr lang="en-GB" b="1" dirty="0"/>
              <a:t>Internal processes </a:t>
            </a:r>
            <a:r>
              <a:rPr lang="en-US" dirty="0"/>
              <a:t>–</a:t>
            </a:r>
            <a:r>
              <a:rPr lang="en-GB" dirty="0"/>
              <a:t> focus on internal operational goals and objectives and key processes required to deliver the customer objectives </a:t>
            </a:r>
          </a:p>
          <a:p>
            <a:pPr lvl="1">
              <a:buFont typeface="Wingdings" panose="05000000000000000000" pitchFamily="2" charset="2"/>
              <a:buChar char="§"/>
            </a:pPr>
            <a:r>
              <a:rPr lang="en-GB" b="1" dirty="0"/>
              <a:t>Learning and growth </a:t>
            </a:r>
            <a:r>
              <a:rPr lang="en-US" dirty="0"/>
              <a:t>–</a:t>
            </a:r>
            <a:r>
              <a:rPr lang="en-GB" dirty="0"/>
              <a:t> focus on staff and employee performance regarding staff skills, training, organisational culture, and leadership</a:t>
            </a:r>
          </a:p>
        </p:txBody>
      </p:sp>
      <p:sp>
        <p:nvSpPr>
          <p:cNvPr id="4" name="Footer Placeholder 3">
            <a:extLst>
              <a:ext uri="{FF2B5EF4-FFF2-40B4-BE49-F238E27FC236}">
                <a16:creationId xmlns:a16="http://schemas.microsoft.com/office/drawing/2014/main" id="{5626412A-D71C-1CC5-DD86-3F440DD6878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91366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A126F-C739-5A2C-DF57-16D6BBFCB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E4CC6F-B075-8314-8C28-5C7C9BDF63A1}"/>
              </a:ext>
            </a:extLst>
          </p:cNvPr>
          <p:cNvSpPr>
            <a:spLocks noGrp="1"/>
          </p:cNvSpPr>
          <p:nvPr>
            <p:ph type="title"/>
          </p:nvPr>
        </p:nvSpPr>
        <p:spPr/>
        <p:txBody>
          <a:bodyPr/>
          <a:lstStyle/>
          <a:p>
            <a:r>
              <a:rPr lang="en-GB" dirty="0"/>
              <a:t>Application of the BSC in the hospitality industry</a:t>
            </a:r>
          </a:p>
        </p:txBody>
      </p:sp>
      <p:sp>
        <p:nvSpPr>
          <p:cNvPr id="3" name="Content Placeholder 2">
            <a:extLst>
              <a:ext uri="{FF2B5EF4-FFF2-40B4-BE49-F238E27FC236}">
                <a16:creationId xmlns:a16="http://schemas.microsoft.com/office/drawing/2014/main" id="{7900417D-C467-6370-C6D3-76D2719995C2}"/>
              </a:ext>
            </a:extLst>
          </p:cNvPr>
          <p:cNvSpPr>
            <a:spLocks noGrp="1"/>
          </p:cNvSpPr>
          <p:nvPr>
            <p:ph idx="1"/>
          </p:nvPr>
        </p:nvSpPr>
        <p:spPr/>
        <p:txBody>
          <a:bodyPr>
            <a:normAutofit/>
          </a:bodyPr>
          <a:lstStyle/>
          <a:p>
            <a:pPr>
              <a:buFont typeface="Wingdings" panose="05000000000000000000" pitchFamily="2" charset="2"/>
              <a:buChar char="§"/>
            </a:pPr>
            <a:r>
              <a:rPr lang="en-GB" sz="2400" dirty="0"/>
              <a:t>Through a balanced approach in all four perspectives, a hospitality organisation can expect to achieve its mission, vision and values </a:t>
            </a:r>
            <a:r>
              <a:rPr lang="en-GB" sz="2400" dirty="0">
                <a:solidFill>
                  <a:prstClr val="black"/>
                </a:solidFill>
                <a:latin typeface="Aptos" panose="02110004020202020204"/>
              </a:rPr>
              <a:t>including:</a:t>
            </a:r>
          </a:p>
          <a:p>
            <a:pPr lvl="1">
              <a:buFont typeface="Wingdings" panose="05000000000000000000" pitchFamily="2" charset="2"/>
              <a:buChar char="§"/>
            </a:pPr>
            <a:r>
              <a:rPr lang="en-GB" dirty="0"/>
              <a:t>Hilton Hotels</a:t>
            </a:r>
          </a:p>
          <a:p>
            <a:pPr lvl="1">
              <a:buFont typeface="Wingdings" panose="05000000000000000000" pitchFamily="2" charset="2"/>
              <a:buChar char="§"/>
            </a:pPr>
            <a:r>
              <a:rPr lang="en-GB" dirty="0"/>
              <a:t>The UK pub chain J.D. Wetherspoon</a:t>
            </a:r>
          </a:p>
          <a:p>
            <a:pPr lvl="1">
              <a:buFont typeface="Wingdings" panose="05000000000000000000" pitchFamily="2" charset="2"/>
              <a:buChar char="§"/>
            </a:pPr>
            <a:r>
              <a:rPr lang="en-GB" dirty="0"/>
              <a:t>Starbucks </a:t>
            </a:r>
          </a:p>
          <a:p>
            <a:pPr>
              <a:buFont typeface="Wingdings" panose="05000000000000000000" pitchFamily="2" charset="2"/>
              <a:buChar cha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The BSC or variant of it is being used by 29% of companies worldwide</a:t>
            </a:r>
            <a:endParaRPr lang="en-GB" sz="2400" dirty="0"/>
          </a:p>
        </p:txBody>
      </p:sp>
      <p:sp>
        <p:nvSpPr>
          <p:cNvPr id="4" name="Footer Placeholder 3">
            <a:extLst>
              <a:ext uri="{FF2B5EF4-FFF2-40B4-BE49-F238E27FC236}">
                <a16:creationId xmlns:a16="http://schemas.microsoft.com/office/drawing/2014/main" id="{32032D7B-6890-CF43-6905-8864512C29B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535802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C2524-62C8-C320-7A49-3F121497EF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ADFF4-5DBC-6EE9-3C98-DC9520AD1C12}"/>
              </a:ext>
            </a:extLst>
          </p:cNvPr>
          <p:cNvSpPr>
            <a:spLocks noGrp="1"/>
          </p:cNvSpPr>
          <p:nvPr>
            <p:ph type="title"/>
          </p:nvPr>
        </p:nvSpPr>
        <p:spPr/>
        <p:txBody>
          <a:bodyPr/>
          <a:lstStyle/>
          <a:p>
            <a:r>
              <a:rPr lang="en-GB" dirty="0"/>
              <a:t>Performance measurement: Using KPIs</a:t>
            </a:r>
          </a:p>
        </p:txBody>
      </p:sp>
      <p:sp>
        <p:nvSpPr>
          <p:cNvPr id="3" name="Content Placeholder 2">
            <a:extLst>
              <a:ext uri="{FF2B5EF4-FFF2-40B4-BE49-F238E27FC236}">
                <a16:creationId xmlns:a16="http://schemas.microsoft.com/office/drawing/2014/main" id="{334600E8-6E99-2F9E-4606-868C1E2C3399}"/>
              </a:ext>
            </a:extLst>
          </p:cNvPr>
          <p:cNvSpPr>
            <a:spLocks noGrp="1"/>
          </p:cNvSpPr>
          <p:nvPr>
            <p:ph idx="1"/>
          </p:nvPr>
        </p:nvSpPr>
        <p:spPr/>
        <p:txBody>
          <a:bodyPr>
            <a:normAutofit/>
          </a:bodyPr>
          <a:lstStyle/>
          <a:p>
            <a:pPr>
              <a:buFont typeface="Wingdings" panose="05000000000000000000" pitchFamily="2" charset="2"/>
              <a:buChar char="§"/>
            </a:pPr>
            <a:r>
              <a:rPr lang="en-GB" sz="2400" dirty="0"/>
              <a:t>Key Performance Indicators (KPIs) come in the form of a group of metrics or data targets that the organisation sets itself to try to achieve. </a:t>
            </a:r>
          </a:p>
          <a:p>
            <a:pPr>
              <a:buFont typeface="Wingdings" panose="05000000000000000000" pitchFamily="2" charset="2"/>
              <a:buChar char="§"/>
            </a:pPr>
            <a:r>
              <a:rPr lang="en-GB" sz="2400" dirty="0"/>
              <a:t>KPIs are measurable factors that relate to an organisation’s objectives.</a:t>
            </a:r>
          </a:p>
          <a:p>
            <a:pPr>
              <a:buFont typeface="Wingdings" panose="05000000000000000000" pitchFamily="2" charset="2"/>
              <a:buChar char="§"/>
            </a:pPr>
            <a:r>
              <a:rPr lang="en-GB" sz="2400" dirty="0"/>
              <a:t>There are two types of KPI: </a:t>
            </a:r>
          </a:p>
          <a:p>
            <a:pPr lvl="1">
              <a:buFont typeface="Wingdings" panose="05000000000000000000" pitchFamily="2" charset="2"/>
              <a:buChar char="§"/>
            </a:pPr>
            <a:r>
              <a:rPr lang="en-GB" dirty="0"/>
              <a:t>Metric indicators</a:t>
            </a:r>
          </a:p>
          <a:p>
            <a:pPr lvl="1">
              <a:buFont typeface="Wingdings" panose="05000000000000000000" pitchFamily="2" charset="2"/>
              <a:buChar char="§"/>
            </a:pPr>
            <a:r>
              <a:rPr lang="en-GB" dirty="0"/>
              <a:t>Performance indicators</a:t>
            </a:r>
          </a:p>
        </p:txBody>
      </p:sp>
      <p:sp>
        <p:nvSpPr>
          <p:cNvPr id="4" name="Footer Placeholder 3">
            <a:extLst>
              <a:ext uri="{FF2B5EF4-FFF2-40B4-BE49-F238E27FC236}">
                <a16:creationId xmlns:a16="http://schemas.microsoft.com/office/drawing/2014/main" id="{D7F7DF0F-7904-FF71-5894-FCA0C5111B3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16560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162D4-C9BB-7111-0860-471906F039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956E5-DCD6-1B6F-B864-51440EB564C4}"/>
              </a:ext>
            </a:extLst>
          </p:cNvPr>
          <p:cNvSpPr>
            <a:spLocks noGrp="1"/>
          </p:cNvSpPr>
          <p:nvPr>
            <p:ph type="title"/>
          </p:nvPr>
        </p:nvSpPr>
        <p:spPr/>
        <p:txBody>
          <a:bodyPr/>
          <a:lstStyle/>
          <a:p>
            <a:r>
              <a:rPr lang="en-GB" dirty="0"/>
              <a:t>Deciding on the appropriate KPIs</a:t>
            </a:r>
          </a:p>
        </p:txBody>
      </p:sp>
      <p:sp>
        <p:nvSpPr>
          <p:cNvPr id="3" name="Content Placeholder 2">
            <a:extLst>
              <a:ext uri="{FF2B5EF4-FFF2-40B4-BE49-F238E27FC236}">
                <a16:creationId xmlns:a16="http://schemas.microsoft.com/office/drawing/2014/main" id="{1CB60C8B-2C05-E4DE-8F07-EDCB0214F7CB}"/>
              </a:ext>
            </a:extLst>
          </p:cNvPr>
          <p:cNvSpPr>
            <a:spLocks noGrp="1"/>
          </p:cNvSpPr>
          <p:nvPr>
            <p:ph idx="1"/>
          </p:nvPr>
        </p:nvSpPr>
        <p:spPr>
          <a:xfrm>
            <a:off x="838200" y="1825625"/>
            <a:ext cx="9482750" cy="4351338"/>
          </a:xfrm>
        </p:spPr>
        <p:txBody>
          <a:bodyPr>
            <a:normAutofit/>
          </a:bodyPr>
          <a:lstStyle/>
          <a:p>
            <a:pPr marL="0" indent="0">
              <a:buNone/>
            </a:pPr>
            <a:r>
              <a:rPr lang="en-GB" sz="2400" dirty="0"/>
              <a:t>Requires:</a:t>
            </a:r>
          </a:p>
          <a:p>
            <a:pPr>
              <a:buFont typeface="Wingdings" panose="05000000000000000000" pitchFamily="2" charset="2"/>
              <a:buChar char="§"/>
            </a:pPr>
            <a:r>
              <a:rPr lang="en-GB" sz="2400" dirty="0"/>
              <a:t>Full understanding of the organisation’s values, mission and vision</a:t>
            </a:r>
          </a:p>
          <a:p>
            <a:pPr>
              <a:buFont typeface="Wingdings" panose="05000000000000000000" pitchFamily="2" charset="2"/>
              <a:buChar char="§"/>
            </a:pPr>
            <a:r>
              <a:rPr lang="en-GB" sz="2400" dirty="0"/>
              <a:t>Understanding the nature of business and its customers</a:t>
            </a:r>
          </a:p>
          <a:p>
            <a:pPr>
              <a:buFont typeface="Wingdings" panose="05000000000000000000" pitchFamily="2" charset="2"/>
              <a:buChar char="§"/>
            </a:pPr>
            <a:r>
              <a:rPr lang="en-GB" sz="2400" dirty="0"/>
              <a:t>Knowledge of standard operating procedures (SOPs)</a:t>
            </a:r>
          </a:p>
        </p:txBody>
      </p:sp>
      <p:sp>
        <p:nvSpPr>
          <p:cNvPr id="4" name="Footer Placeholder 3">
            <a:extLst>
              <a:ext uri="{FF2B5EF4-FFF2-40B4-BE49-F238E27FC236}">
                <a16:creationId xmlns:a16="http://schemas.microsoft.com/office/drawing/2014/main" id="{F183FC9D-CC8C-0026-8B37-05675CFF916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349783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79436-F20A-2361-49BC-90AA1BF5F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327452-EA6A-929F-9634-6699E49813D0}"/>
              </a:ext>
            </a:extLst>
          </p:cNvPr>
          <p:cNvSpPr>
            <a:spLocks noGrp="1"/>
          </p:cNvSpPr>
          <p:nvPr>
            <p:ph type="title"/>
          </p:nvPr>
        </p:nvSpPr>
        <p:spPr/>
        <p:txBody>
          <a:bodyPr/>
          <a:lstStyle/>
          <a:p>
            <a:r>
              <a:rPr lang="en-GB" dirty="0"/>
              <a:t>Designing KPIs</a:t>
            </a:r>
          </a:p>
        </p:txBody>
      </p:sp>
      <p:sp>
        <p:nvSpPr>
          <p:cNvPr id="3" name="Content Placeholder 2">
            <a:extLst>
              <a:ext uri="{FF2B5EF4-FFF2-40B4-BE49-F238E27FC236}">
                <a16:creationId xmlns:a16="http://schemas.microsoft.com/office/drawing/2014/main" id="{7B2C68CF-CA63-1019-ADD3-0A7EBD88E284}"/>
              </a:ext>
            </a:extLst>
          </p:cNvPr>
          <p:cNvSpPr>
            <a:spLocks noGrp="1"/>
          </p:cNvSpPr>
          <p:nvPr>
            <p:ph idx="1"/>
          </p:nvPr>
        </p:nvSpPr>
        <p:spPr>
          <a:xfrm>
            <a:off x="838200" y="1825625"/>
            <a:ext cx="9609499" cy="4351338"/>
          </a:xfrm>
        </p:spPr>
        <p:txBody>
          <a:bodyPr>
            <a:normAutofit/>
          </a:bodyPr>
          <a:lstStyle/>
          <a:p>
            <a:pPr>
              <a:buFont typeface="Wingdings" panose="05000000000000000000" pitchFamily="2" charset="2"/>
              <a:buChar char="§"/>
            </a:pPr>
            <a:r>
              <a:rPr lang="en-GB" sz="2400" dirty="0"/>
              <a:t>Choosing the correct KPIs is dependent on gaining an understanding of what is important to the organisation</a:t>
            </a:r>
          </a:p>
          <a:p>
            <a:pPr>
              <a:buFont typeface="Wingdings" panose="05000000000000000000" pitchFamily="2" charset="2"/>
              <a:buChar char="§"/>
            </a:pPr>
            <a:r>
              <a:rPr lang="en-GB" sz="2400" dirty="0"/>
              <a:t>When designing and assessing performance:</a:t>
            </a:r>
          </a:p>
          <a:p>
            <a:pPr marL="914400" lvl="1" indent="-457200">
              <a:buFont typeface="+mj-lt"/>
              <a:buAutoNum type="arabicPeriod"/>
            </a:pPr>
            <a:r>
              <a:rPr lang="en-GB" dirty="0"/>
              <a:t>Identify the factors critical to performance</a:t>
            </a:r>
          </a:p>
          <a:p>
            <a:pPr marL="914400" lvl="1" indent="-457200">
              <a:buFont typeface="+mj-lt"/>
              <a:buAutoNum type="arabicPeriod"/>
            </a:pPr>
            <a:r>
              <a:rPr lang="en-GB" dirty="0"/>
              <a:t>Collect and report the required data</a:t>
            </a:r>
          </a:p>
          <a:p>
            <a:pPr marL="914400" lvl="1" indent="-457200">
              <a:buFont typeface="+mj-lt"/>
              <a:buAutoNum type="arabicPeriod"/>
            </a:pPr>
            <a:r>
              <a:rPr lang="en-GB" dirty="0"/>
              <a:t>Analyse the data for the use of improving and measuring    performance</a:t>
            </a:r>
          </a:p>
        </p:txBody>
      </p:sp>
      <p:sp>
        <p:nvSpPr>
          <p:cNvPr id="4" name="Footer Placeholder 3">
            <a:extLst>
              <a:ext uri="{FF2B5EF4-FFF2-40B4-BE49-F238E27FC236}">
                <a16:creationId xmlns:a16="http://schemas.microsoft.com/office/drawing/2014/main" id="{076E7D04-41D7-AC53-51D3-572E3CD42D0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105589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1C9A8-DC0B-B76E-82B1-925227187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9E07B-0F84-0511-D16A-905E233CB8B7}"/>
              </a:ext>
            </a:extLst>
          </p:cNvPr>
          <p:cNvSpPr>
            <a:spLocks noGrp="1"/>
          </p:cNvSpPr>
          <p:nvPr>
            <p:ph type="title"/>
          </p:nvPr>
        </p:nvSpPr>
        <p:spPr/>
        <p:txBody>
          <a:bodyPr/>
          <a:lstStyle/>
          <a:p>
            <a:r>
              <a:rPr lang="en-GB" dirty="0"/>
              <a:t>KPIs must be measurable and </a:t>
            </a:r>
            <a:r>
              <a:rPr lang="en-GB" dirty="0" err="1"/>
              <a:t>and</a:t>
            </a:r>
            <a:r>
              <a:rPr lang="en-GB" dirty="0"/>
              <a:t> achievable</a:t>
            </a:r>
          </a:p>
        </p:txBody>
      </p:sp>
      <p:sp>
        <p:nvSpPr>
          <p:cNvPr id="3" name="Content Placeholder 2">
            <a:extLst>
              <a:ext uri="{FF2B5EF4-FFF2-40B4-BE49-F238E27FC236}">
                <a16:creationId xmlns:a16="http://schemas.microsoft.com/office/drawing/2014/main" id="{03B0B416-80B6-F229-68CC-C8408D118BAD}"/>
              </a:ext>
            </a:extLst>
          </p:cNvPr>
          <p:cNvSpPr>
            <a:spLocks noGrp="1"/>
          </p:cNvSpPr>
          <p:nvPr>
            <p:ph idx="1"/>
          </p:nvPr>
        </p:nvSpPr>
        <p:spPr>
          <a:xfrm>
            <a:off x="838200" y="1825625"/>
            <a:ext cx="9401269" cy="4351338"/>
          </a:xfrm>
        </p:spPr>
        <p:txBody>
          <a:bodyPr>
            <a:normAutofit/>
          </a:bodyPr>
          <a:lstStyle/>
          <a:p>
            <a:pPr>
              <a:buFont typeface="Wingdings" panose="05000000000000000000" pitchFamily="2" charset="2"/>
              <a:buChar char="§"/>
            </a:pPr>
            <a:r>
              <a:rPr lang="en-GB" sz="2400" dirty="0"/>
              <a:t>KPIs, like any objective, must be SMART:</a:t>
            </a:r>
          </a:p>
          <a:p>
            <a:pPr lvl="1">
              <a:buFont typeface="Wingdings" panose="05000000000000000000" pitchFamily="2" charset="2"/>
              <a:buChar char="§"/>
            </a:pPr>
            <a:r>
              <a:rPr lang="en-GB" b="1" dirty="0"/>
              <a:t>Specific</a:t>
            </a:r>
          </a:p>
          <a:p>
            <a:pPr lvl="1">
              <a:buFont typeface="Wingdings" panose="05000000000000000000" pitchFamily="2" charset="2"/>
              <a:buChar char="§"/>
            </a:pPr>
            <a:r>
              <a:rPr lang="en-GB" b="1" dirty="0"/>
              <a:t>Measurable</a:t>
            </a:r>
          </a:p>
          <a:p>
            <a:pPr lvl="1">
              <a:buFont typeface="Wingdings" panose="05000000000000000000" pitchFamily="2" charset="2"/>
              <a:buChar char="§"/>
            </a:pPr>
            <a:r>
              <a:rPr lang="en-GB" b="1" dirty="0"/>
              <a:t>Achievable</a:t>
            </a:r>
          </a:p>
          <a:p>
            <a:pPr lvl="1">
              <a:buFont typeface="Wingdings" panose="05000000000000000000" pitchFamily="2" charset="2"/>
              <a:buChar char="§"/>
            </a:pPr>
            <a:r>
              <a:rPr lang="en-GB" b="1" dirty="0"/>
              <a:t>Time specific</a:t>
            </a:r>
          </a:p>
          <a:p>
            <a:pPr marL="457200" lvl="1" indent="0">
              <a:buNone/>
            </a:pPr>
            <a:endParaRPr lang="en-GB" b="1" dirty="0"/>
          </a:p>
          <a:p>
            <a:pPr marL="0" indent="0">
              <a:buNone/>
            </a:pPr>
            <a:r>
              <a:rPr lang="en-GB" sz="2400" b="1" i="1" dirty="0"/>
              <a:t>‘If you can’t measure it, you can’t manage it!’</a:t>
            </a:r>
          </a:p>
          <a:p>
            <a:pPr lvl="1"/>
            <a:endParaRPr lang="en-GB" b="1" dirty="0"/>
          </a:p>
          <a:p>
            <a:pPr marL="457200" lvl="1" indent="0">
              <a:buNone/>
            </a:pPr>
            <a:endParaRPr lang="en-GB" b="1" dirty="0"/>
          </a:p>
        </p:txBody>
      </p:sp>
      <p:sp>
        <p:nvSpPr>
          <p:cNvPr id="4" name="Footer Placeholder 3">
            <a:extLst>
              <a:ext uri="{FF2B5EF4-FFF2-40B4-BE49-F238E27FC236}">
                <a16:creationId xmlns:a16="http://schemas.microsoft.com/office/drawing/2014/main" id="{B15B1D95-4792-AA3F-FFD7-939B73BDBCB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524420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10 Covers:</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838200" y="1708670"/>
            <a:ext cx="9645713" cy="4719355"/>
          </a:xfrm>
        </p:spPr>
        <p:txBody>
          <a:bodyPr>
            <a:normAutofit/>
          </a:bodyPr>
          <a:lstStyle/>
          <a:p>
            <a:pPr marL="0" indent="0">
              <a:buNone/>
            </a:pPr>
            <a:r>
              <a:rPr lang="en-GB" sz="2400" dirty="0"/>
              <a:t>Exploring the concept of the service process and investigating the importance in its design to achieve business performance targets </a:t>
            </a:r>
          </a:p>
          <a:p>
            <a:pPr marL="0" indent="0">
              <a:buNone/>
            </a:pPr>
            <a:r>
              <a:rPr lang="en-GB" sz="2400" dirty="0"/>
              <a:t>This chapter covers:</a:t>
            </a:r>
          </a:p>
          <a:p>
            <a:pPr>
              <a:buFont typeface="Wingdings" panose="05000000000000000000" pitchFamily="2" charset="2"/>
              <a:buChar char="§"/>
            </a:pPr>
            <a:r>
              <a:rPr lang="en-GB" sz="2400" dirty="0"/>
              <a:t>The food service process</a:t>
            </a:r>
          </a:p>
          <a:p>
            <a:pPr>
              <a:buFont typeface="Wingdings" panose="05000000000000000000" pitchFamily="2" charset="2"/>
              <a:buChar char="§"/>
            </a:pPr>
            <a:r>
              <a:rPr lang="en-GB" sz="2400" dirty="0"/>
              <a:t>Importance in the design of the service process and the use of process flow charts in seeking to meet customer requirements.</a:t>
            </a:r>
          </a:p>
          <a:p>
            <a:pPr>
              <a:buFont typeface="Wingdings" panose="05000000000000000000" pitchFamily="2" charset="2"/>
              <a:buChar char="§"/>
            </a:pPr>
            <a:r>
              <a:rPr lang="en-GB" sz="2400" dirty="0"/>
              <a:t>Critical success factors (CSFs) and evaluate the relevant operational performance targets or key performance indicators (KPIs), that a food and beverage operation would work towards </a:t>
            </a:r>
          </a:p>
          <a:p>
            <a:pPr>
              <a:buFont typeface="Wingdings" panose="05000000000000000000" pitchFamily="2" charset="2"/>
              <a:buChar char="§"/>
            </a:pPr>
            <a:r>
              <a:rPr lang="en-GB" sz="2400" dirty="0"/>
              <a:t>Quality improvement technique ‘benchmarking’ and evaluate its usefulness in a range of food service operations</a:t>
            </a:r>
          </a:p>
        </p:txBody>
      </p:sp>
      <p:sp>
        <p:nvSpPr>
          <p:cNvPr id="4" name="Footer Placeholder 3">
            <a:extLst>
              <a:ext uri="{FF2B5EF4-FFF2-40B4-BE49-F238E27FC236}">
                <a16:creationId xmlns:a16="http://schemas.microsoft.com/office/drawing/2014/main" id="{F19D39D8-129C-1733-81CF-1AA20FF6058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5CA77-C813-DED7-25C9-812A243DE41D}"/>
              </a:ext>
            </a:extLst>
          </p:cNvPr>
          <p:cNvSpPr>
            <a:spLocks noGrp="1"/>
          </p:cNvSpPr>
          <p:nvPr>
            <p:ph type="title"/>
          </p:nvPr>
        </p:nvSpPr>
        <p:spPr/>
        <p:txBody>
          <a:bodyPr/>
          <a:lstStyle/>
          <a:p>
            <a:r>
              <a:rPr lang="en-US" dirty="0"/>
              <a:t>Performance measures or Key Performance Indicators for the business</a:t>
            </a:r>
            <a:endParaRPr lang="en-GB" dirty="0"/>
          </a:p>
        </p:txBody>
      </p:sp>
      <p:sp>
        <p:nvSpPr>
          <p:cNvPr id="3" name="Content Placeholder 2">
            <a:extLst>
              <a:ext uri="{FF2B5EF4-FFF2-40B4-BE49-F238E27FC236}">
                <a16:creationId xmlns:a16="http://schemas.microsoft.com/office/drawing/2014/main" id="{73D29C7D-6098-ABC4-9AB2-A8B8881F7418}"/>
              </a:ext>
            </a:extLst>
          </p:cNvPr>
          <p:cNvSpPr>
            <a:spLocks noGrp="1"/>
          </p:cNvSpPr>
          <p:nvPr>
            <p:ph idx="1"/>
          </p:nvPr>
        </p:nvSpPr>
        <p:spPr/>
        <p:txBody>
          <a:bodyPr>
            <a:normAutofit/>
          </a:bodyPr>
          <a:lstStyle/>
          <a:p>
            <a:pPr>
              <a:buFont typeface="Wingdings" panose="05000000000000000000" pitchFamily="2" charset="2"/>
              <a:buChar char="§"/>
            </a:pPr>
            <a:r>
              <a:rPr lang="en-US" sz="2400" dirty="0"/>
              <a:t>Key Performance Indicators (KPIs) can also be referred to as Performance measures</a:t>
            </a:r>
          </a:p>
          <a:p>
            <a:pPr>
              <a:buFont typeface="Wingdings" panose="05000000000000000000" pitchFamily="2" charset="2"/>
              <a:buChar char="§"/>
            </a:pPr>
            <a:r>
              <a:rPr lang="en-US" sz="2400" dirty="0"/>
              <a:t>They can be grouped under seven main categories</a:t>
            </a:r>
          </a:p>
          <a:p>
            <a:pPr lvl="1">
              <a:buFont typeface="Wingdings" panose="05000000000000000000" pitchFamily="2" charset="2"/>
              <a:buChar char="§"/>
            </a:pPr>
            <a:r>
              <a:rPr lang="en-US" dirty="0"/>
              <a:t>Operational ratios e.g. Gross profit %</a:t>
            </a:r>
          </a:p>
          <a:p>
            <a:pPr lvl="1">
              <a:buFont typeface="Wingdings" panose="05000000000000000000" pitchFamily="2" charset="2"/>
              <a:buChar char="§"/>
            </a:pPr>
            <a:r>
              <a:rPr lang="en-US" dirty="0"/>
              <a:t>Activity ratios e.g. Stock turnover</a:t>
            </a:r>
          </a:p>
          <a:p>
            <a:pPr lvl="1">
              <a:buFont typeface="Wingdings" panose="05000000000000000000" pitchFamily="2" charset="2"/>
              <a:buChar char="§"/>
            </a:pPr>
            <a:r>
              <a:rPr lang="en-US" dirty="0"/>
              <a:t>Profitability ratios e.g. Return on capital employed</a:t>
            </a:r>
          </a:p>
          <a:p>
            <a:pPr lvl="1">
              <a:buFont typeface="Wingdings" panose="05000000000000000000" pitchFamily="2" charset="2"/>
              <a:buChar char="§"/>
            </a:pPr>
            <a:r>
              <a:rPr lang="en-GB" dirty="0"/>
              <a:t>Liquidity ratios e.g.  Acid</a:t>
            </a:r>
            <a:r>
              <a:rPr lang="en-US" dirty="0"/>
              <a:t> test or quick ratio</a:t>
            </a:r>
            <a:endParaRPr lang="en-GB" dirty="0"/>
          </a:p>
          <a:p>
            <a:pPr lvl="1">
              <a:buFont typeface="Wingdings" panose="05000000000000000000" pitchFamily="2" charset="2"/>
              <a:buChar char="§"/>
            </a:pPr>
            <a:r>
              <a:rPr lang="en-GB" dirty="0"/>
              <a:t>Gearing ratios e.g. Debt-to-equity ratio </a:t>
            </a:r>
          </a:p>
          <a:p>
            <a:pPr lvl="1">
              <a:buFont typeface="Wingdings" panose="05000000000000000000" pitchFamily="2" charset="2"/>
              <a:buChar char="§"/>
            </a:pPr>
            <a:r>
              <a:rPr lang="en-GB" dirty="0"/>
              <a:t>Stock market ratios e.g. Earnings per share</a:t>
            </a:r>
          </a:p>
          <a:p>
            <a:pPr lvl="1">
              <a:buFont typeface="Wingdings" panose="05000000000000000000" pitchFamily="2" charset="2"/>
              <a:buChar char="§"/>
            </a:pPr>
            <a:r>
              <a:rPr lang="en-GB" dirty="0"/>
              <a:t>Social media and marketing e.g. </a:t>
            </a:r>
            <a:r>
              <a:rPr lang="en-US" dirty="0"/>
              <a:t>Cost per lead</a:t>
            </a:r>
            <a:endParaRPr lang="en-GB" dirty="0"/>
          </a:p>
        </p:txBody>
      </p:sp>
      <p:sp>
        <p:nvSpPr>
          <p:cNvPr id="4" name="Footer Placeholder 3">
            <a:extLst>
              <a:ext uri="{FF2B5EF4-FFF2-40B4-BE49-F238E27FC236}">
                <a16:creationId xmlns:a16="http://schemas.microsoft.com/office/drawing/2014/main" id="{AD8E02C6-686C-94D8-98A5-5A40D6B8286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559328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98D0B-2919-026B-1AF1-19E0BD98D7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32AF3-0D70-EE46-4CD2-9E87AAE9B9E8}"/>
              </a:ext>
            </a:extLst>
          </p:cNvPr>
          <p:cNvSpPr>
            <a:spLocks noGrp="1"/>
          </p:cNvSpPr>
          <p:nvPr>
            <p:ph type="title"/>
          </p:nvPr>
        </p:nvSpPr>
        <p:spPr/>
        <p:txBody>
          <a:bodyPr/>
          <a:lstStyle/>
          <a:p>
            <a:r>
              <a:rPr lang="en-GB" dirty="0"/>
              <a:t>Benchmarking and evaluation</a:t>
            </a:r>
          </a:p>
        </p:txBody>
      </p:sp>
      <p:sp>
        <p:nvSpPr>
          <p:cNvPr id="3" name="Content Placeholder 2">
            <a:extLst>
              <a:ext uri="{FF2B5EF4-FFF2-40B4-BE49-F238E27FC236}">
                <a16:creationId xmlns:a16="http://schemas.microsoft.com/office/drawing/2014/main" id="{A118DB8D-807E-4E51-D183-D7A9A39920B9}"/>
              </a:ext>
            </a:extLst>
          </p:cNvPr>
          <p:cNvSpPr>
            <a:spLocks noGrp="1"/>
          </p:cNvSpPr>
          <p:nvPr>
            <p:ph idx="1"/>
          </p:nvPr>
        </p:nvSpPr>
        <p:spPr>
          <a:xfrm>
            <a:off x="838200" y="2023280"/>
            <a:ext cx="9546125" cy="2811439"/>
          </a:xfrm>
        </p:spPr>
        <p:txBody>
          <a:bodyPr>
            <a:normAutofit/>
          </a:bodyPr>
          <a:lstStyle/>
          <a:p>
            <a:pPr marL="0" indent="0" algn="ctr">
              <a:buNone/>
            </a:pPr>
            <a:r>
              <a:rPr lang="en-GB" i="1" dirty="0"/>
              <a:t>‘A systematic approach to business improvement where best practice is sought and implemented to improve a process beyond that of the benchmark performance’ </a:t>
            </a:r>
          </a:p>
          <a:p>
            <a:pPr marL="0" indent="0" algn="ctr">
              <a:buNone/>
            </a:pPr>
            <a:r>
              <a:rPr lang="en-GB" i="1" dirty="0"/>
              <a:t>(DTI, 2018)</a:t>
            </a:r>
          </a:p>
        </p:txBody>
      </p:sp>
      <p:sp>
        <p:nvSpPr>
          <p:cNvPr id="4" name="Footer Placeholder 3">
            <a:extLst>
              <a:ext uri="{FF2B5EF4-FFF2-40B4-BE49-F238E27FC236}">
                <a16:creationId xmlns:a16="http://schemas.microsoft.com/office/drawing/2014/main" id="{846A6E54-AD8E-9F8B-326C-57CCE092A22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400287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27CCF-9315-1427-63D6-11711B71DD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56DF2-78AA-890C-C9C1-B614FFABBEC9}"/>
              </a:ext>
            </a:extLst>
          </p:cNvPr>
          <p:cNvSpPr>
            <a:spLocks noGrp="1"/>
          </p:cNvSpPr>
          <p:nvPr>
            <p:ph type="title"/>
          </p:nvPr>
        </p:nvSpPr>
        <p:spPr/>
        <p:txBody>
          <a:bodyPr>
            <a:normAutofit/>
          </a:bodyPr>
          <a:lstStyle/>
          <a:p>
            <a:r>
              <a:rPr kumimoji="0" lang="en-GB" b="0" i="0" u="none" strike="noStrike" kern="1200" cap="none" spc="0" normalizeH="0" baseline="0" noProof="0" dirty="0">
                <a:ln>
                  <a:noFill/>
                </a:ln>
                <a:effectLst/>
                <a:uLnTx/>
                <a:uFillTx/>
                <a:ea typeface="+mn-ea"/>
                <a:cs typeface="+mn-cs"/>
              </a:rPr>
              <a:t>Seeking out best-in-class operators</a:t>
            </a:r>
            <a:endParaRPr lang="en-GB" dirty="0"/>
          </a:p>
        </p:txBody>
      </p:sp>
      <p:sp>
        <p:nvSpPr>
          <p:cNvPr id="3" name="Content Placeholder 2">
            <a:extLst>
              <a:ext uri="{FF2B5EF4-FFF2-40B4-BE49-F238E27FC236}">
                <a16:creationId xmlns:a16="http://schemas.microsoft.com/office/drawing/2014/main" id="{26F38027-3501-E662-C291-A6D5D4DEE3B8}"/>
              </a:ext>
            </a:extLst>
          </p:cNvPr>
          <p:cNvSpPr>
            <a:spLocks noGrp="1"/>
          </p:cNvSpPr>
          <p:nvPr>
            <p:ph idx="1"/>
          </p:nvPr>
        </p:nvSpPr>
        <p:spPr/>
        <p:txBody>
          <a:bodyPr>
            <a:normAutofit/>
          </a:bodyPr>
          <a:lstStyle/>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rPr>
              <a:t>Benchmarking is a useful technique in comparing like-for-like data and operational processes</a:t>
            </a:r>
            <a:endParaRPr kumimoji="0" lang="en-GB" sz="2400" b="1" i="1" u="none" strike="noStrike" kern="1200" cap="none" spc="0" normalizeH="0" baseline="0" noProof="0" dirty="0">
              <a:ln>
                <a:noFill/>
              </a:ln>
              <a:solidFill>
                <a:prstClr val="black"/>
              </a:solidFill>
              <a:effectLst/>
              <a:uLnTx/>
              <a:uFillTx/>
            </a:endParaRPr>
          </a:p>
          <a:p>
            <a:pPr>
              <a:buFont typeface="Wingdings" panose="05000000000000000000" pitchFamily="2" charset="2"/>
              <a:buChar char="§"/>
            </a:pPr>
            <a:r>
              <a:rPr lang="en-GB" sz="2400" dirty="0"/>
              <a:t>These may be simply:</a:t>
            </a:r>
          </a:p>
          <a:p>
            <a:pPr lvl="1">
              <a:buFont typeface="Wingdings" panose="05000000000000000000" pitchFamily="2" charset="2"/>
              <a:buChar char="§"/>
            </a:pPr>
            <a:r>
              <a:rPr lang="en-GB" dirty="0"/>
              <a:t> The best performing restaurant within in the brand/chain</a:t>
            </a:r>
          </a:p>
          <a:p>
            <a:pPr lvl="1">
              <a:buFont typeface="Wingdings" panose="05000000000000000000" pitchFamily="2" charset="2"/>
              <a:buChar char="§"/>
            </a:pPr>
            <a:r>
              <a:rPr lang="en-GB" dirty="0"/>
              <a:t> The best operator in the sector</a:t>
            </a:r>
          </a:p>
          <a:p>
            <a:pPr lvl="1">
              <a:buFont typeface="Wingdings" panose="05000000000000000000" pitchFamily="2" charset="2"/>
              <a:buChar char="§"/>
            </a:pPr>
            <a:r>
              <a:rPr lang="en-GB" dirty="0"/>
              <a:t> Best in class outside of the sector</a:t>
            </a:r>
          </a:p>
          <a:p>
            <a:pPr>
              <a:buFont typeface="Wingdings" panose="05000000000000000000" pitchFamily="2" charset="2"/>
              <a:buChar char="§"/>
            </a:pPr>
            <a:r>
              <a:rPr lang="en-GB" sz="2400" dirty="0"/>
              <a:t>Management is seeking out who operates at the highest levels of quality</a:t>
            </a:r>
          </a:p>
        </p:txBody>
      </p:sp>
      <p:sp>
        <p:nvSpPr>
          <p:cNvPr id="4" name="Footer Placeholder 3">
            <a:extLst>
              <a:ext uri="{FF2B5EF4-FFF2-40B4-BE49-F238E27FC236}">
                <a16:creationId xmlns:a16="http://schemas.microsoft.com/office/drawing/2014/main" id="{B9E130B3-0CC8-2538-3950-A093715073BB}"/>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216575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5D594-D9BB-66DA-C114-DD6D8D1484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B82F2-52A7-BC14-9C49-17619405C976}"/>
              </a:ext>
            </a:extLst>
          </p:cNvPr>
          <p:cNvSpPr>
            <a:spLocks noGrp="1"/>
          </p:cNvSpPr>
          <p:nvPr>
            <p:ph type="title"/>
          </p:nvPr>
        </p:nvSpPr>
        <p:spPr/>
        <p:txBody>
          <a:bodyPr/>
          <a:lstStyle/>
          <a:p>
            <a:r>
              <a:rPr lang="en-GB" dirty="0"/>
              <a:t>Four main types of benchmarking </a:t>
            </a:r>
          </a:p>
        </p:txBody>
      </p:sp>
      <p:sp>
        <p:nvSpPr>
          <p:cNvPr id="3" name="Content Placeholder 2">
            <a:extLst>
              <a:ext uri="{FF2B5EF4-FFF2-40B4-BE49-F238E27FC236}">
                <a16:creationId xmlns:a16="http://schemas.microsoft.com/office/drawing/2014/main" id="{9068D550-D3ED-8EE3-3B3B-148197229461}"/>
              </a:ext>
            </a:extLst>
          </p:cNvPr>
          <p:cNvSpPr>
            <a:spLocks noGrp="1"/>
          </p:cNvSpPr>
          <p:nvPr>
            <p:ph idx="1"/>
          </p:nvPr>
        </p:nvSpPr>
        <p:spPr/>
        <p:txBody>
          <a:bodyPr/>
          <a:lstStyle/>
          <a:p>
            <a:pPr>
              <a:buFont typeface="Wingdings" panose="05000000000000000000" pitchFamily="2" charset="2"/>
              <a:buChar char="§"/>
            </a:pPr>
            <a:r>
              <a:rPr lang="en-GB" dirty="0"/>
              <a:t> </a:t>
            </a:r>
            <a:r>
              <a:rPr lang="en-GB" sz="2400" dirty="0"/>
              <a:t>These are:</a:t>
            </a:r>
          </a:p>
          <a:p>
            <a:pPr lvl="1">
              <a:buFont typeface="Wingdings" panose="05000000000000000000" pitchFamily="2" charset="2"/>
              <a:buChar char="§"/>
            </a:pPr>
            <a:r>
              <a:rPr lang="en-GB" dirty="0"/>
              <a:t>Internal</a:t>
            </a:r>
          </a:p>
          <a:p>
            <a:pPr lvl="1">
              <a:buFont typeface="Wingdings" panose="05000000000000000000" pitchFamily="2" charset="2"/>
              <a:buChar char="§"/>
            </a:pPr>
            <a:r>
              <a:rPr lang="en-GB" dirty="0"/>
              <a:t>External</a:t>
            </a:r>
          </a:p>
          <a:p>
            <a:pPr lvl="1">
              <a:buFont typeface="Wingdings" panose="05000000000000000000" pitchFamily="2" charset="2"/>
              <a:buChar char="§"/>
            </a:pPr>
            <a:r>
              <a:rPr lang="en-GB" dirty="0"/>
              <a:t>Performance</a:t>
            </a:r>
          </a:p>
          <a:p>
            <a:pPr lvl="1">
              <a:buFont typeface="Wingdings" panose="05000000000000000000" pitchFamily="2" charset="2"/>
              <a:buChar char="§"/>
            </a:pPr>
            <a:r>
              <a:rPr lang="en-GB" dirty="0"/>
              <a:t>Practice</a:t>
            </a:r>
          </a:p>
          <a:p>
            <a:pPr>
              <a:buFont typeface="Wingdings" panose="05000000000000000000" pitchFamily="2" charset="2"/>
              <a:buChar char="§"/>
            </a:pPr>
            <a:r>
              <a:rPr lang="en-GB" sz="2400" dirty="0"/>
              <a:t>These management techniques are used in all industries but have truly ubiquitous appeal in hospitality operations management.</a:t>
            </a:r>
          </a:p>
        </p:txBody>
      </p:sp>
      <p:sp>
        <p:nvSpPr>
          <p:cNvPr id="4" name="Footer Placeholder 3">
            <a:extLst>
              <a:ext uri="{FF2B5EF4-FFF2-40B4-BE49-F238E27FC236}">
                <a16:creationId xmlns:a16="http://schemas.microsoft.com/office/drawing/2014/main" id="{BB49E755-9929-2BC5-14C5-F878DEF7A08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458003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B942F-5C53-2C86-C3F2-A6A8A80FA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47C76A-B017-94D8-5D6D-61EBBB9EB061}"/>
              </a:ext>
            </a:extLst>
          </p:cNvPr>
          <p:cNvSpPr>
            <a:spLocks noGrp="1"/>
          </p:cNvSpPr>
          <p:nvPr>
            <p:ph type="title"/>
          </p:nvPr>
        </p:nvSpPr>
        <p:spPr/>
        <p:txBody>
          <a:bodyPr/>
          <a:lstStyle/>
          <a:p>
            <a:r>
              <a:rPr lang="en-GB" dirty="0"/>
              <a:t>Internal benchmarking</a:t>
            </a:r>
          </a:p>
        </p:txBody>
      </p:sp>
      <p:sp>
        <p:nvSpPr>
          <p:cNvPr id="3" name="Content Placeholder 2">
            <a:extLst>
              <a:ext uri="{FF2B5EF4-FFF2-40B4-BE49-F238E27FC236}">
                <a16:creationId xmlns:a16="http://schemas.microsoft.com/office/drawing/2014/main" id="{0E71EAB7-B7C3-D3E3-0619-71FC0AE1A1E2}"/>
              </a:ext>
            </a:extLst>
          </p:cNvPr>
          <p:cNvSpPr>
            <a:spLocks noGrp="1"/>
          </p:cNvSpPr>
          <p:nvPr>
            <p:ph idx="1"/>
          </p:nvPr>
        </p:nvSpPr>
        <p:spPr>
          <a:xfrm>
            <a:off x="838200" y="1825625"/>
            <a:ext cx="9582339" cy="4351338"/>
          </a:xfrm>
        </p:spPr>
        <p:txBody>
          <a:bodyPr>
            <a:normAutofit/>
          </a:bodyPr>
          <a:lstStyle/>
          <a:p>
            <a:pPr>
              <a:buFont typeface="Wingdings" panose="05000000000000000000" pitchFamily="2" charset="2"/>
              <a:buChar char="§"/>
            </a:pPr>
            <a:r>
              <a:rPr lang="en-GB" sz="2400" dirty="0"/>
              <a:t>Internal benchmarking involves comparing an organisation’s performance, processes, or procedures against its own internal units, departments, or teams</a:t>
            </a:r>
          </a:p>
          <a:p>
            <a:pPr>
              <a:buFont typeface="Wingdings" panose="05000000000000000000" pitchFamily="2" charset="2"/>
              <a:buChar char="§"/>
            </a:pPr>
            <a:r>
              <a:rPr lang="en-GB" sz="2400" dirty="0"/>
              <a:t>It is an extremely common practice or technique</a:t>
            </a:r>
          </a:p>
          <a:p>
            <a:pPr>
              <a:buFont typeface="Wingdings" panose="05000000000000000000" pitchFamily="2" charset="2"/>
              <a:buChar char="§"/>
            </a:pPr>
            <a:r>
              <a:rPr lang="en-GB" sz="2400" dirty="0"/>
              <a:t>Identifies best practice and helps learn from your own success</a:t>
            </a:r>
          </a:p>
          <a:p>
            <a:pPr>
              <a:buFont typeface="Wingdings" panose="05000000000000000000" pitchFamily="2" charset="2"/>
              <a:buChar char="§"/>
            </a:pPr>
            <a:r>
              <a:rPr lang="en-GB" sz="2400" dirty="0"/>
              <a:t>There are some limitations:</a:t>
            </a:r>
          </a:p>
          <a:p>
            <a:pPr lvl="1">
              <a:buFont typeface="Wingdings" panose="05000000000000000000" pitchFamily="2" charset="2"/>
              <a:buChar char="§"/>
            </a:pPr>
            <a:r>
              <a:rPr lang="en-GB" dirty="0"/>
              <a:t>Might inhibit external focus and foster complacency</a:t>
            </a:r>
          </a:p>
          <a:p>
            <a:pPr lvl="1">
              <a:buFont typeface="Wingdings" panose="05000000000000000000" pitchFamily="2" charset="2"/>
              <a:buChar char="§"/>
            </a:pPr>
            <a:r>
              <a:rPr lang="en-GB" dirty="0"/>
              <a:t>Can be challenging to maintain focus on continuous. improvement, rather than just meeting the benchmark</a:t>
            </a:r>
          </a:p>
          <a:p>
            <a:pPr marL="457200" lvl="1" indent="0">
              <a:buNone/>
            </a:pPr>
            <a:endParaRPr lang="en-GB" dirty="0"/>
          </a:p>
          <a:p>
            <a:endParaRPr lang="en-GB" dirty="0"/>
          </a:p>
          <a:p>
            <a:endParaRPr lang="en-GB" dirty="0"/>
          </a:p>
        </p:txBody>
      </p:sp>
      <p:sp>
        <p:nvSpPr>
          <p:cNvPr id="4" name="Footer Placeholder 3">
            <a:extLst>
              <a:ext uri="{FF2B5EF4-FFF2-40B4-BE49-F238E27FC236}">
                <a16:creationId xmlns:a16="http://schemas.microsoft.com/office/drawing/2014/main" id="{C360DF9C-9DD0-34A0-8D75-55637C28244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28343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A252E-1CF0-45EB-E2ED-7B089AC4E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1A2590-8FDA-C158-AA97-549780B46074}"/>
              </a:ext>
            </a:extLst>
          </p:cNvPr>
          <p:cNvSpPr>
            <a:spLocks noGrp="1"/>
          </p:cNvSpPr>
          <p:nvPr>
            <p:ph type="title"/>
          </p:nvPr>
        </p:nvSpPr>
        <p:spPr/>
        <p:txBody>
          <a:bodyPr/>
          <a:lstStyle/>
          <a:p>
            <a:r>
              <a:rPr lang="en-GB" dirty="0"/>
              <a:t>External benchmarking</a:t>
            </a:r>
          </a:p>
        </p:txBody>
      </p:sp>
      <p:sp>
        <p:nvSpPr>
          <p:cNvPr id="3" name="Content Placeholder 2">
            <a:extLst>
              <a:ext uri="{FF2B5EF4-FFF2-40B4-BE49-F238E27FC236}">
                <a16:creationId xmlns:a16="http://schemas.microsoft.com/office/drawing/2014/main" id="{4A403C8A-00A7-D174-03AC-00E17D27A087}"/>
              </a:ext>
            </a:extLst>
          </p:cNvPr>
          <p:cNvSpPr>
            <a:spLocks noGrp="1"/>
          </p:cNvSpPr>
          <p:nvPr>
            <p:ph idx="1"/>
          </p:nvPr>
        </p:nvSpPr>
        <p:spPr>
          <a:xfrm>
            <a:off x="669034" y="1690688"/>
            <a:ext cx="9675969" cy="4447262"/>
          </a:xfrm>
        </p:spPr>
        <p:txBody>
          <a:bodyPr>
            <a:normAutofit/>
          </a:bodyPr>
          <a:lstStyle/>
          <a:p>
            <a:pPr>
              <a:buFont typeface="Wingdings" panose="05000000000000000000" pitchFamily="2" charset="2"/>
              <a:buChar char="§"/>
            </a:pPr>
            <a:r>
              <a:rPr lang="en-GB" sz="2400" dirty="0"/>
              <a:t>External benchmarking involves comparing organisation’s performance, processes, or procedures against those of external competitors or organisations in other industries</a:t>
            </a:r>
          </a:p>
          <a:p>
            <a:pPr>
              <a:buFont typeface="Wingdings" panose="05000000000000000000" pitchFamily="2" charset="2"/>
              <a:buChar char="§"/>
            </a:pPr>
            <a:r>
              <a:rPr lang="en-GB" sz="2400" dirty="0"/>
              <a:t>Benefits are:</a:t>
            </a:r>
          </a:p>
          <a:p>
            <a:pPr lvl="1">
              <a:buFont typeface="Wingdings" panose="05000000000000000000" pitchFamily="2" charset="2"/>
              <a:buChar char="§"/>
            </a:pPr>
            <a:r>
              <a:rPr lang="en-GB" dirty="0"/>
              <a:t>An objective understanding of your organisation’s current state.</a:t>
            </a:r>
          </a:p>
          <a:p>
            <a:pPr lvl="1">
              <a:buFont typeface="Wingdings" panose="05000000000000000000" pitchFamily="2" charset="2"/>
              <a:buChar char="§"/>
            </a:pPr>
            <a:r>
              <a:rPr lang="en-GB" dirty="0"/>
              <a:t>Benefits can come from external benchmarking and when both performance and practice are examined against competitors.</a:t>
            </a:r>
          </a:p>
          <a:p>
            <a:pPr>
              <a:buFont typeface="Wingdings" panose="05000000000000000000" pitchFamily="2" charset="2"/>
              <a:buChar char="§"/>
            </a:pPr>
            <a:r>
              <a:rPr lang="en-GB" sz="2400" dirty="0"/>
              <a:t>Limitations are:</a:t>
            </a:r>
          </a:p>
          <a:p>
            <a:pPr lvl="1">
              <a:buFont typeface="Wingdings" panose="05000000000000000000" pitchFamily="2" charset="2"/>
              <a:buChar char="§"/>
            </a:pPr>
            <a:r>
              <a:rPr lang="en-GB" dirty="0"/>
              <a:t> Difficult to access data from competitors</a:t>
            </a:r>
          </a:p>
          <a:p>
            <a:pPr lvl="1">
              <a:buFont typeface="Wingdings" panose="05000000000000000000" pitchFamily="2" charset="2"/>
              <a:buChar char="§"/>
            </a:pPr>
            <a:r>
              <a:rPr lang="en-GB" dirty="0"/>
              <a:t> Change may be greater and challenge the status quo of the service</a:t>
            </a:r>
          </a:p>
          <a:p>
            <a:pPr lvl="1">
              <a:buFont typeface="Wingdings" panose="05000000000000000000" pitchFamily="2" charset="2"/>
              <a:buChar char="§"/>
            </a:pPr>
            <a:r>
              <a:rPr lang="en-GB" dirty="0"/>
              <a:t> Time consuming, costs and requires expertise, which can be a barrier</a:t>
            </a:r>
          </a:p>
        </p:txBody>
      </p:sp>
      <p:sp>
        <p:nvSpPr>
          <p:cNvPr id="4" name="Footer Placeholder 3">
            <a:extLst>
              <a:ext uri="{FF2B5EF4-FFF2-40B4-BE49-F238E27FC236}">
                <a16:creationId xmlns:a16="http://schemas.microsoft.com/office/drawing/2014/main" id="{E4494B37-D800-BA22-B3D9-20C93D014FE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694956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6D677-7955-184F-88C5-CB6D7D8E83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0A7DD9-E45C-57C0-C3E7-50303838B491}"/>
              </a:ext>
            </a:extLst>
          </p:cNvPr>
          <p:cNvSpPr>
            <a:spLocks noGrp="1"/>
          </p:cNvSpPr>
          <p:nvPr>
            <p:ph type="title"/>
          </p:nvPr>
        </p:nvSpPr>
        <p:spPr/>
        <p:txBody>
          <a:bodyPr/>
          <a:lstStyle/>
          <a:p>
            <a:r>
              <a:rPr lang="en-GB" dirty="0"/>
              <a:t>Performance or metric benchmarking</a:t>
            </a:r>
          </a:p>
        </p:txBody>
      </p:sp>
      <p:sp>
        <p:nvSpPr>
          <p:cNvPr id="3" name="Content Placeholder 2">
            <a:extLst>
              <a:ext uri="{FF2B5EF4-FFF2-40B4-BE49-F238E27FC236}">
                <a16:creationId xmlns:a16="http://schemas.microsoft.com/office/drawing/2014/main" id="{97B01B0F-6697-F1B6-A505-18A06CEA3FA8}"/>
              </a:ext>
            </a:extLst>
          </p:cNvPr>
          <p:cNvSpPr>
            <a:spLocks noGrp="1"/>
          </p:cNvSpPr>
          <p:nvPr>
            <p:ph idx="1"/>
          </p:nvPr>
        </p:nvSpPr>
        <p:spPr>
          <a:xfrm>
            <a:off x="838200" y="1825625"/>
            <a:ext cx="9506803" cy="4351338"/>
          </a:xfrm>
        </p:spPr>
        <p:txBody>
          <a:bodyPr>
            <a:normAutofit/>
          </a:bodyPr>
          <a:lstStyle/>
          <a:p>
            <a:pPr>
              <a:buFont typeface="Wingdings" panose="05000000000000000000" pitchFamily="2" charset="2"/>
              <a:buChar char="§"/>
            </a:pPr>
            <a:r>
              <a:rPr lang="en-GB" sz="2400" dirty="0"/>
              <a:t>Metric benchmarking involves measuring and comparing specific, measurable data points (metrics) to evaluate performance, identify areas for improvement, and set goals</a:t>
            </a:r>
          </a:p>
          <a:p>
            <a:pPr>
              <a:buFont typeface="Wingdings" panose="05000000000000000000" pitchFamily="2" charset="2"/>
              <a:buChar char="§"/>
            </a:pPr>
            <a:r>
              <a:rPr lang="en-GB" sz="2400" dirty="0"/>
              <a:t>Performance benchmarking is usually the first step organisations take to identify performance gaps</a:t>
            </a:r>
          </a:p>
          <a:p>
            <a:pPr>
              <a:buFont typeface="Wingdings" panose="05000000000000000000" pitchFamily="2" charset="2"/>
              <a:buChar char="§"/>
            </a:pPr>
            <a:r>
              <a:rPr lang="en-GB" sz="2400" dirty="0"/>
              <a:t>It involves the following:</a:t>
            </a:r>
          </a:p>
          <a:p>
            <a:pPr lvl="1">
              <a:buFont typeface="Wingdings" panose="05000000000000000000" pitchFamily="2" charset="2"/>
              <a:buChar char="§"/>
            </a:pPr>
            <a:r>
              <a:rPr lang="en-GB" dirty="0"/>
              <a:t>Gathering and comparing quantitative data</a:t>
            </a:r>
          </a:p>
          <a:p>
            <a:pPr lvl="1">
              <a:buFont typeface="Wingdings" panose="05000000000000000000" pitchFamily="2" charset="2"/>
              <a:buChar char="§"/>
            </a:pPr>
            <a:r>
              <a:rPr lang="en-GB" dirty="0"/>
              <a:t>Standardised KPIs so like-for-like comparisons can be made</a:t>
            </a:r>
          </a:p>
          <a:p>
            <a:pPr lvl="1">
              <a:buFont typeface="Wingdings" panose="05000000000000000000" pitchFamily="2" charset="2"/>
              <a:buChar char="§"/>
            </a:pPr>
            <a:r>
              <a:rPr lang="en-GB" dirty="0"/>
              <a:t> A suitable means of extracting, collecting, and analysing that data</a:t>
            </a:r>
          </a:p>
        </p:txBody>
      </p:sp>
      <p:sp>
        <p:nvSpPr>
          <p:cNvPr id="4" name="Footer Placeholder 3">
            <a:extLst>
              <a:ext uri="{FF2B5EF4-FFF2-40B4-BE49-F238E27FC236}">
                <a16:creationId xmlns:a16="http://schemas.microsoft.com/office/drawing/2014/main" id="{329A54A6-5D03-492A-EA8A-0763B523FEB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708883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52C2E-A89E-24F0-AA9C-826874D4D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6FF54-4CC2-9B4C-046C-475461EABD56}"/>
              </a:ext>
            </a:extLst>
          </p:cNvPr>
          <p:cNvSpPr>
            <a:spLocks noGrp="1"/>
          </p:cNvSpPr>
          <p:nvPr>
            <p:ph type="title"/>
          </p:nvPr>
        </p:nvSpPr>
        <p:spPr>
          <a:xfrm>
            <a:off x="838200" y="365125"/>
            <a:ext cx="10680510" cy="1325563"/>
          </a:xfrm>
        </p:spPr>
        <p:txBody>
          <a:bodyPr/>
          <a:lstStyle/>
          <a:p>
            <a:r>
              <a:rPr kumimoji="0" lang="en-GB" sz="4400" b="0" i="0" u="none" strike="noStrike" kern="1200" cap="none" spc="0" normalizeH="0" baseline="0" noProof="0" dirty="0">
                <a:ln>
                  <a:noFill/>
                </a:ln>
                <a:effectLst/>
                <a:uLnTx/>
                <a:uFillTx/>
              </a:rPr>
              <a:t>Performance or metric benchmarking </a:t>
            </a:r>
            <a:r>
              <a:rPr kumimoji="0" lang="en-GB" sz="2000" b="0" i="0" u="none" strike="noStrike" kern="1200" cap="none" spc="0" normalizeH="0" baseline="0" noProof="0" dirty="0">
                <a:ln>
                  <a:noFill/>
                </a:ln>
                <a:effectLst/>
                <a:uLnTx/>
                <a:uFillTx/>
              </a:rPr>
              <a:t>(cont’d)</a:t>
            </a:r>
            <a:endParaRPr lang="en-GB" sz="2000" dirty="0"/>
          </a:p>
        </p:txBody>
      </p:sp>
      <p:sp>
        <p:nvSpPr>
          <p:cNvPr id="3" name="Content Placeholder 2">
            <a:extLst>
              <a:ext uri="{FF2B5EF4-FFF2-40B4-BE49-F238E27FC236}">
                <a16:creationId xmlns:a16="http://schemas.microsoft.com/office/drawing/2014/main" id="{AA50D04D-4DCE-5F8F-B080-FA19CDFFC79F}"/>
              </a:ext>
            </a:extLst>
          </p:cNvPr>
          <p:cNvSpPr>
            <a:spLocks noGrp="1"/>
          </p:cNvSpPr>
          <p:nvPr>
            <p:ph idx="1"/>
          </p:nvPr>
        </p:nvSpPr>
        <p:spPr>
          <a:xfrm>
            <a:off x="838200" y="1825625"/>
            <a:ext cx="9265467" cy="4351338"/>
          </a:xfrm>
        </p:spPr>
        <p:txBody>
          <a:bodyPr>
            <a:normAutofit/>
          </a:bodyPr>
          <a:lstStyle/>
          <a:p>
            <a:pPr>
              <a:buFont typeface="Wingdings" panose="05000000000000000000" pitchFamily="2" charset="2"/>
              <a:buChar char="§"/>
            </a:pPr>
            <a:r>
              <a:rPr lang="en-GB" dirty="0"/>
              <a:t> </a:t>
            </a:r>
            <a:r>
              <a:rPr lang="en-GB" sz="2400" dirty="0"/>
              <a:t>Benefits include:</a:t>
            </a:r>
          </a:p>
          <a:p>
            <a:pPr lvl="1">
              <a:buFont typeface="Wingdings" panose="05000000000000000000" pitchFamily="2" charset="2"/>
              <a:buChar char="§"/>
            </a:pPr>
            <a:r>
              <a:rPr lang="en-GB" dirty="0"/>
              <a:t>Data that informs decision making</a:t>
            </a:r>
          </a:p>
          <a:p>
            <a:pPr lvl="1">
              <a:buFont typeface="Wingdings" panose="05000000000000000000" pitchFamily="2" charset="2"/>
              <a:buChar char="§"/>
            </a:pPr>
            <a:r>
              <a:rPr lang="en-GB" dirty="0"/>
              <a:t>Real time data – powerful information</a:t>
            </a:r>
          </a:p>
          <a:p>
            <a:pPr>
              <a:buFont typeface="Wingdings" panose="05000000000000000000" pitchFamily="2" charset="2"/>
              <a:buChar char="§"/>
            </a:pPr>
            <a:r>
              <a:rPr lang="en-GB" sz="2400" dirty="0"/>
              <a:t>Limitations: </a:t>
            </a:r>
          </a:p>
          <a:p>
            <a:pPr lvl="1">
              <a:buFont typeface="Wingdings" panose="05000000000000000000" pitchFamily="2" charset="2"/>
              <a:buChar char="§"/>
            </a:pPr>
            <a:r>
              <a:rPr lang="en-GB" dirty="0"/>
              <a:t>Difficult to find reliable data</a:t>
            </a:r>
          </a:p>
          <a:p>
            <a:pPr lvl="1">
              <a:buFont typeface="Wingdings" panose="05000000000000000000" pitchFamily="2" charset="2"/>
              <a:buChar char="§"/>
            </a:pPr>
            <a:r>
              <a:rPr lang="en-GB" dirty="0"/>
              <a:t>Benchmarks tend to look backwards, rather than forwards</a:t>
            </a:r>
          </a:p>
          <a:p>
            <a:pPr lvl="1">
              <a:buFont typeface="Wingdings" panose="05000000000000000000" pitchFamily="2" charset="2"/>
              <a:buChar char="§"/>
            </a:pPr>
            <a:r>
              <a:rPr lang="en-GB" dirty="0"/>
              <a:t>By basing financial decisions on external benchmarks, a company may neglect its internal goals, priorities, and constraints</a:t>
            </a:r>
          </a:p>
        </p:txBody>
      </p:sp>
      <p:sp>
        <p:nvSpPr>
          <p:cNvPr id="4" name="Footer Placeholder 3">
            <a:extLst>
              <a:ext uri="{FF2B5EF4-FFF2-40B4-BE49-F238E27FC236}">
                <a16:creationId xmlns:a16="http://schemas.microsoft.com/office/drawing/2014/main" id="{62591165-8448-0DA7-2FA0-C1FE0467072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9305577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4A2AB-3EC4-2DF8-B878-9BFFFC9AB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F5660-E360-9B4A-3C43-3DBEE7B2F2A3}"/>
              </a:ext>
            </a:extLst>
          </p:cNvPr>
          <p:cNvSpPr>
            <a:spLocks noGrp="1"/>
          </p:cNvSpPr>
          <p:nvPr>
            <p:ph type="title"/>
          </p:nvPr>
        </p:nvSpPr>
        <p:spPr/>
        <p:txBody>
          <a:bodyPr/>
          <a:lstStyle/>
          <a:p>
            <a:r>
              <a:rPr lang="en-GB" dirty="0"/>
              <a:t>Benchmarking using a third party </a:t>
            </a:r>
          </a:p>
        </p:txBody>
      </p:sp>
      <p:sp>
        <p:nvSpPr>
          <p:cNvPr id="3" name="Content Placeholder 2">
            <a:extLst>
              <a:ext uri="{FF2B5EF4-FFF2-40B4-BE49-F238E27FC236}">
                <a16:creationId xmlns:a16="http://schemas.microsoft.com/office/drawing/2014/main" id="{1C8FADCB-F67F-6520-BD02-84533E63339A}"/>
              </a:ext>
            </a:extLst>
          </p:cNvPr>
          <p:cNvSpPr>
            <a:spLocks noGrp="1"/>
          </p:cNvSpPr>
          <p:nvPr>
            <p:ph idx="1"/>
          </p:nvPr>
        </p:nvSpPr>
        <p:spPr>
          <a:xfrm>
            <a:off x="838200" y="1825625"/>
            <a:ext cx="9473697" cy="4351338"/>
          </a:xfrm>
        </p:spPr>
        <p:txBody>
          <a:bodyPr>
            <a:normAutofit/>
          </a:bodyPr>
          <a:lstStyle/>
          <a:p>
            <a:pPr>
              <a:buFont typeface="Wingdings" panose="05000000000000000000" pitchFamily="2" charset="2"/>
              <a:buChar char="§"/>
            </a:pPr>
            <a:r>
              <a:rPr lang="en-GB" sz="2400" dirty="0"/>
              <a:t>Many hospitality organisations gain significant benefits from outsourcing performance benchmarking using a third-party consultancy to monitor, measure and analyse both internal KPIs and those of its main competitors</a:t>
            </a:r>
          </a:p>
          <a:p>
            <a:pPr>
              <a:buFont typeface="Wingdings" panose="05000000000000000000" pitchFamily="2" charset="2"/>
              <a:buChar char="§"/>
            </a:pPr>
            <a:r>
              <a:rPr lang="en-GB" sz="2400" dirty="0"/>
              <a:t>This may include mystery guest experiences and comparisons made with like for like sector relevant performance data from its main competitors</a:t>
            </a:r>
          </a:p>
          <a:p>
            <a:pPr>
              <a:buFont typeface="Wingdings" panose="05000000000000000000" pitchFamily="2" charset="2"/>
              <a:buChar char="§"/>
            </a:pPr>
            <a:r>
              <a:rPr lang="en-GB" sz="2400" dirty="0"/>
              <a:t>The specialist third-party organisations, will charge a fee, may well be partnered with a portfolio of  similar hospitality brands</a:t>
            </a:r>
          </a:p>
          <a:p>
            <a:pPr>
              <a:buFont typeface="Wingdings" panose="05000000000000000000" pitchFamily="2" charset="2"/>
              <a:buChar char="§"/>
            </a:pPr>
            <a:r>
              <a:rPr lang="en-GB" sz="2400" dirty="0"/>
              <a:t>The access to this performance data will likely be anonymous but of great competitive advantage</a:t>
            </a:r>
          </a:p>
        </p:txBody>
      </p:sp>
      <p:sp>
        <p:nvSpPr>
          <p:cNvPr id="4" name="Footer Placeholder 3">
            <a:extLst>
              <a:ext uri="{FF2B5EF4-FFF2-40B4-BE49-F238E27FC236}">
                <a16:creationId xmlns:a16="http://schemas.microsoft.com/office/drawing/2014/main" id="{3FF6AB8C-AB29-AB93-DF47-33AA50F833F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195860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D7F86-8C14-37B3-E239-A2EB166BEF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F3F669-E50B-9713-F132-E1C2F7AAEA66}"/>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1498C1A0-AAC6-F4C2-E20D-F52255576AA7}"/>
              </a:ext>
            </a:extLst>
          </p:cNvPr>
          <p:cNvSpPr>
            <a:spLocks noGrp="1"/>
          </p:cNvSpPr>
          <p:nvPr>
            <p:ph idx="1"/>
          </p:nvPr>
        </p:nvSpPr>
        <p:spPr>
          <a:xfrm>
            <a:off x="639098" y="1433846"/>
            <a:ext cx="9808602" cy="4900279"/>
          </a:xfrm>
        </p:spPr>
        <p:txBody>
          <a:bodyPr>
            <a:normAutofit lnSpcReduction="10000"/>
          </a:bodyPr>
          <a:lstStyle/>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lang="en-GB" sz="2400" dirty="0"/>
              <a:t>The </a:t>
            </a:r>
            <a:r>
              <a:rPr lang="en-GB" sz="2400" b="1" dirty="0"/>
              <a:t>food service design process </a:t>
            </a:r>
            <a:r>
              <a:rPr lang="en-GB" sz="2400" dirty="0"/>
              <a:t>involves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a systematic approach to how an organisation provides services</a:t>
            </a:r>
            <a:endParaRPr lang="en-GB" sz="2400" dirty="0">
              <a:solidFill>
                <a:prstClr val="black"/>
              </a:solidFill>
              <a:latin typeface="Aptos" panose="02110004020202020204"/>
            </a:endParaRP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The </a:t>
            </a: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design of the service process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plays a fundamental role in ensuring the mission and business objectives are achieved </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Using </a:t>
            </a:r>
            <a:r>
              <a:rPr kumimoji="0" lang="en-GB" sz="2400" b="1" i="1" u="none" strike="noStrike" kern="1200" cap="none" spc="0" normalizeH="0" baseline="0" noProof="0" dirty="0">
                <a:ln>
                  <a:noFill/>
                </a:ln>
                <a:solidFill>
                  <a:prstClr val="black"/>
                </a:solidFill>
                <a:effectLst/>
                <a:uLnTx/>
                <a:uFillTx/>
                <a:latin typeface="Aptos" panose="02110004020202020204"/>
                <a:ea typeface="+mn-ea"/>
                <a:cs typeface="+mn-cs"/>
              </a:rPr>
              <a:t>‘process flow charts’ </a:t>
            </a:r>
            <a:r>
              <a:rPr kumimoji="0" lang="en-GB" sz="2400" u="none" strike="noStrike" kern="1200" cap="none" spc="0" normalizeH="0" baseline="0" noProof="0" dirty="0">
                <a:ln>
                  <a:noFill/>
                </a:ln>
                <a:solidFill>
                  <a:prstClr val="black"/>
                </a:solidFill>
                <a:effectLst/>
                <a:uLnTx/>
                <a:uFillTx/>
                <a:latin typeface="Aptos" panose="02110004020202020204"/>
                <a:ea typeface="+mn-ea"/>
                <a:cs typeface="+mn-cs"/>
              </a:rPr>
              <a:t>helps </a:t>
            </a:r>
            <a:r>
              <a:rPr lang="en-GB" sz="2400" dirty="0">
                <a:solidFill>
                  <a:prstClr val="black"/>
                </a:solidFill>
                <a:latin typeface="Aptos" panose="02110004020202020204"/>
              </a:rPr>
              <a:t>in </a:t>
            </a:r>
            <a:r>
              <a:rPr kumimoji="0" lang="en-GB" sz="2400" u="none" strike="noStrike" kern="1200" cap="none" spc="0" normalizeH="0" baseline="0" noProof="0" dirty="0">
                <a:ln>
                  <a:noFill/>
                </a:ln>
                <a:solidFill>
                  <a:prstClr val="black"/>
                </a:solidFill>
                <a:effectLst/>
                <a:uLnTx/>
                <a:uFillTx/>
                <a:latin typeface="Aptos" panose="02110004020202020204"/>
                <a:ea typeface="+mn-ea"/>
                <a:cs typeface="+mn-cs"/>
              </a:rPr>
              <a:t>seeking to meet customer requirements</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Critical success factors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(CSF’s) must </a:t>
            </a:r>
            <a:r>
              <a:rPr kumimoji="0" lang="en-GB" sz="2400" u="none" strike="noStrike" kern="1200" cap="none" spc="0" normalizeH="0" baseline="0" noProof="0" dirty="0">
                <a:ln>
                  <a:noFill/>
                </a:ln>
                <a:solidFill>
                  <a:prstClr val="black"/>
                </a:solidFill>
                <a:effectLst/>
                <a:uLnTx/>
                <a:uFillTx/>
                <a:latin typeface="Aptos" panose="02110004020202020204"/>
                <a:ea typeface="+mn-ea"/>
                <a:cs typeface="+mn-cs"/>
              </a:rPr>
              <a:t>be achieved if the company’s overall goals are to be attained and ultimately for it to be successful</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Successful hospitality organisations use carefully selected </a:t>
            </a: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Key Performance Indicators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(KPI’s) which come in the form of a group of metrics or data targets that the organisation sets itself</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Benchmarking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is a ubiquitous </a:t>
            </a:r>
            <a:r>
              <a:rPr lang="en-GB" sz="2400" dirty="0">
                <a:solidFill>
                  <a:prstClr val="black"/>
                </a:solidFill>
                <a:latin typeface="Aptos" panose="02110004020202020204"/>
              </a:rPr>
              <a:t>tool used to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measure business performance. There are various types of benchmarking that have </a:t>
            </a:r>
            <a:r>
              <a:rPr lang="en-GB" sz="2400" dirty="0">
                <a:solidFill>
                  <a:prstClr val="black"/>
                </a:solidFill>
                <a:latin typeface="Aptos" panose="02110004020202020204"/>
              </a:rPr>
              <a:t>benefits and limitations</a:t>
            </a:r>
          </a:p>
        </p:txBody>
      </p:sp>
      <p:sp>
        <p:nvSpPr>
          <p:cNvPr id="4" name="Footer Placeholder 3">
            <a:extLst>
              <a:ext uri="{FF2B5EF4-FFF2-40B4-BE49-F238E27FC236}">
                <a16:creationId xmlns:a16="http://schemas.microsoft.com/office/drawing/2014/main" id="{F9E106DA-4C3D-A3EF-F28E-9C069457833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1986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F5DA-F082-B948-4337-8E04351C766B}"/>
              </a:ext>
            </a:extLst>
          </p:cNvPr>
          <p:cNvSpPr>
            <a:spLocks noGrp="1"/>
          </p:cNvSpPr>
          <p:nvPr>
            <p:ph type="title"/>
          </p:nvPr>
        </p:nvSpPr>
        <p:spPr/>
        <p:txBody>
          <a:bodyPr/>
          <a:lstStyle/>
          <a:p>
            <a:r>
              <a:rPr lang="en-GB" dirty="0"/>
              <a:t>The concept of the service process</a:t>
            </a:r>
          </a:p>
        </p:txBody>
      </p:sp>
      <p:sp>
        <p:nvSpPr>
          <p:cNvPr id="3" name="Content Placeholder 2">
            <a:extLst>
              <a:ext uri="{FF2B5EF4-FFF2-40B4-BE49-F238E27FC236}">
                <a16:creationId xmlns:a16="http://schemas.microsoft.com/office/drawing/2014/main" id="{483C4701-9A1F-3EB1-6FE3-9B912CE3029D}"/>
              </a:ext>
            </a:extLst>
          </p:cNvPr>
          <p:cNvSpPr>
            <a:spLocks noGrp="1"/>
          </p:cNvSpPr>
          <p:nvPr>
            <p:ph idx="1"/>
          </p:nvPr>
        </p:nvSpPr>
        <p:spPr>
          <a:xfrm>
            <a:off x="838200" y="1825625"/>
            <a:ext cx="9588690" cy="4351338"/>
          </a:xfrm>
        </p:spPr>
        <p:txBody>
          <a:bodyPr>
            <a:normAutofit/>
          </a:bodyPr>
          <a:lstStyle/>
          <a:p>
            <a:pPr>
              <a:buFont typeface="Wingdings" panose="05000000000000000000" pitchFamily="2" charset="2"/>
              <a:buChar char="§"/>
            </a:pPr>
            <a:r>
              <a:rPr lang="en-GB" sz="2400" dirty="0"/>
              <a:t>A structured sequence of activities and interactions designed to deliver value to customers and meet their needs. </a:t>
            </a:r>
          </a:p>
          <a:p>
            <a:pPr>
              <a:buFont typeface="Wingdings" panose="05000000000000000000" pitchFamily="2" charset="2"/>
              <a:buChar char="§"/>
            </a:pPr>
            <a:r>
              <a:rPr lang="en-GB" sz="2400" dirty="0"/>
              <a:t>A systematic approach.</a:t>
            </a:r>
          </a:p>
          <a:p>
            <a:pPr>
              <a:buFont typeface="Wingdings" panose="05000000000000000000" pitchFamily="2" charset="2"/>
              <a:buChar char="§"/>
            </a:pPr>
            <a:r>
              <a:rPr lang="en-GB" sz="2400" dirty="0"/>
              <a:t>Key aspects of a service process are: </a:t>
            </a:r>
          </a:p>
          <a:p>
            <a:pPr lvl="1">
              <a:buFont typeface="Wingdings" panose="05000000000000000000" pitchFamily="2" charset="2"/>
              <a:buChar char="§"/>
            </a:pPr>
            <a:r>
              <a:rPr lang="en-GB" dirty="0"/>
              <a:t>Sequence of activities and actions.</a:t>
            </a:r>
          </a:p>
          <a:p>
            <a:pPr lvl="1">
              <a:buFont typeface="Wingdings" panose="05000000000000000000" pitchFamily="2" charset="2"/>
              <a:buChar char="§"/>
            </a:pPr>
            <a:r>
              <a:rPr lang="en-GB" dirty="0"/>
              <a:t>Customer touchpoints.</a:t>
            </a:r>
          </a:p>
          <a:p>
            <a:pPr lvl="1">
              <a:buFont typeface="Wingdings" panose="05000000000000000000" pitchFamily="2" charset="2"/>
              <a:buChar char="§"/>
            </a:pPr>
            <a:r>
              <a:rPr lang="en-GB" dirty="0"/>
              <a:t>Delivering value.</a:t>
            </a:r>
          </a:p>
          <a:p>
            <a:pPr lvl="1">
              <a:buFont typeface="Wingdings" panose="05000000000000000000" pitchFamily="2" charset="2"/>
              <a:buChar char="§"/>
            </a:pPr>
            <a:r>
              <a:rPr lang="en-GB" dirty="0"/>
              <a:t>Assurance and consistency.</a:t>
            </a:r>
          </a:p>
          <a:p>
            <a:pPr lvl="1">
              <a:buFont typeface="Wingdings" panose="05000000000000000000" pitchFamily="2" charset="2"/>
              <a:buChar char="§"/>
            </a:pPr>
            <a:r>
              <a:rPr lang="en-GB" dirty="0"/>
              <a:t>Optimisation – through a continuous review process.</a:t>
            </a:r>
          </a:p>
        </p:txBody>
      </p:sp>
      <p:sp>
        <p:nvSpPr>
          <p:cNvPr id="4" name="Footer Placeholder 3">
            <a:extLst>
              <a:ext uri="{FF2B5EF4-FFF2-40B4-BE49-F238E27FC236}">
                <a16:creationId xmlns:a16="http://schemas.microsoft.com/office/drawing/2014/main" id="{33C07A9A-E3AD-72B5-FE49-B0186C8C67C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6040706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887A6-A254-E121-3F19-B2BA62710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07D77-4CF9-A363-8245-361C8E81F27C}"/>
              </a:ext>
            </a:extLst>
          </p:cNvPr>
          <p:cNvSpPr>
            <a:spLocks noGrp="1"/>
          </p:cNvSpPr>
          <p:nvPr>
            <p:ph type="title"/>
          </p:nvPr>
        </p:nvSpPr>
        <p:spPr/>
        <p:txBody>
          <a:bodyPr/>
          <a:lstStyle/>
          <a:p>
            <a:r>
              <a:rPr kumimoji="0" lang="en-GB" sz="4400" b="0" i="0" u="none" strike="noStrike" kern="1200" cap="none" spc="0" normalizeH="0" baseline="0" noProof="0" dirty="0">
                <a:ln>
                  <a:noFill/>
                </a:ln>
                <a:effectLst/>
                <a:uLnTx/>
                <a:uFillTx/>
              </a:rPr>
              <a:t>Revision Questions</a:t>
            </a:r>
            <a:endParaRPr lang="en-GB" dirty="0"/>
          </a:p>
        </p:txBody>
      </p:sp>
      <p:sp>
        <p:nvSpPr>
          <p:cNvPr id="3" name="Content Placeholder 2">
            <a:extLst>
              <a:ext uri="{FF2B5EF4-FFF2-40B4-BE49-F238E27FC236}">
                <a16:creationId xmlns:a16="http://schemas.microsoft.com/office/drawing/2014/main" id="{337FF52C-48C6-419D-C304-F40E1F84D782}"/>
              </a:ext>
            </a:extLst>
          </p:cNvPr>
          <p:cNvSpPr>
            <a:spLocks noGrp="1"/>
          </p:cNvSpPr>
          <p:nvPr>
            <p:ph idx="1"/>
          </p:nvPr>
        </p:nvSpPr>
        <p:spPr>
          <a:xfrm>
            <a:off x="838200" y="1825625"/>
            <a:ext cx="9491804" cy="4351338"/>
          </a:xfrm>
        </p:spPr>
        <p:txBody>
          <a:bodyPr>
            <a:normAutofit/>
          </a:bodyPr>
          <a:lstStyle/>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lang="en-GB" sz="2400" dirty="0"/>
              <a:t>The service process </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is a systematic approach to how an organisation provides services, ensuring they are delivered effectively and consistently. What are the five key aspects of a service process?</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GB" sz="2400" b="0" i="0" u="none" strike="noStrike" kern="1200" cap="none" spc="0" normalizeH="0" baseline="0" noProof="0" dirty="0">
                <a:ln>
                  <a:noFill/>
                </a:ln>
                <a:solidFill>
                  <a:prstClr val="black"/>
                </a:solidFill>
                <a:effectLst/>
                <a:uLnTx/>
                <a:uFillTx/>
                <a:latin typeface="Aptos Display" panose="02110004020202020204"/>
                <a:ea typeface="+mj-ea"/>
                <a:cs typeface="+mj-cs"/>
              </a:rPr>
              <a:t>Why do many of the leading hospitality brands use the technique of a ‘</a:t>
            </a:r>
            <a:r>
              <a:rPr kumimoji="0" lang="en-GB" sz="2400" b="1" i="0" u="none" strike="noStrike" kern="1200" cap="none" spc="0" normalizeH="0" baseline="0" noProof="0" dirty="0">
                <a:ln>
                  <a:noFill/>
                </a:ln>
                <a:solidFill>
                  <a:prstClr val="black"/>
                </a:solidFill>
                <a:effectLst/>
                <a:uLnTx/>
                <a:uFillTx/>
                <a:latin typeface="Aptos Display" panose="02110004020202020204"/>
                <a:ea typeface="+mj-ea"/>
                <a:cs typeface="+mj-cs"/>
              </a:rPr>
              <a:t>process flowcharts’ </a:t>
            </a:r>
            <a:r>
              <a:rPr kumimoji="0" lang="en-GB" sz="2400" b="0" i="0" u="none" strike="noStrike" kern="1200" cap="none" spc="0" normalizeH="0" baseline="0" noProof="0" dirty="0">
                <a:ln>
                  <a:noFill/>
                </a:ln>
                <a:solidFill>
                  <a:prstClr val="black"/>
                </a:solidFill>
                <a:effectLst/>
                <a:uLnTx/>
                <a:uFillTx/>
                <a:latin typeface="Aptos Display" panose="02110004020202020204"/>
                <a:ea typeface="+mj-ea"/>
                <a:cs typeface="+mj-cs"/>
              </a:rPr>
              <a:t>or similar techniques? </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lang="en-GB" sz="2400" dirty="0">
                <a:solidFill>
                  <a:prstClr val="black"/>
                </a:solidFill>
                <a:latin typeface="Aptos Display" panose="02110004020202020204"/>
                <a:ea typeface="+mj-ea"/>
                <a:cs typeface="+mj-cs"/>
              </a:rPr>
              <a:t>Name the four quadrants of the Balanced Scorecard? </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lang="en-GB" sz="2400" dirty="0">
                <a:solidFill>
                  <a:prstClr val="black"/>
                </a:solidFill>
                <a:latin typeface="Aptos Display" panose="02110004020202020204"/>
                <a:ea typeface="+mj-ea"/>
                <a:cs typeface="+mj-cs"/>
              </a:rPr>
              <a:t>Identify two key performance indicators KPI’s for a fast-food restaurant for each of the four quadrants? </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lang="en-GB" sz="2400" dirty="0">
                <a:solidFill>
                  <a:prstClr val="black"/>
                </a:solidFill>
                <a:latin typeface="Aptos Display" panose="02110004020202020204"/>
                <a:ea typeface="+mj-ea"/>
                <a:cs typeface="+mj-cs"/>
              </a:rPr>
              <a:t>Identify the four main types of benchmarking? What are the benefits and limitations of internal benchmarking?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GB" sz="2200" dirty="0">
              <a:solidFill>
                <a:prstClr val="black"/>
              </a:solidFill>
              <a:latin typeface="Aptos Display" panose="02110004020202020204"/>
              <a:ea typeface="+mj-ea"/>
              <a:cs typeface="+mj-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GB" dirty="0"/>
          </a:p>
        </p:txBody>
      </p:sp>
      <p:sp>
        <p:nvSpPr>
          <p:cNvPr id="4" name="Footer Placeholder 3">
            <a:extLst>
              <a:ext uri="{FF2B5EF4-FFF2-40B4-BE49-F238E27FC236}">
                <a16:creationId xmlns:a16="http://schemas.microsoft.com/office/drawing/2014/main" id="{E44AFC8C-2DF3-801C-3124-8DB24C6EE8C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7750047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10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noProof="0"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noProof="0" dirty="0"/>
              <a:t>David Graham </a:t>
            </a:r>
            <a:r>
              <a:rPr lang="en-GB" sz="2000" noProof="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noProof="0" dirty="0"/>
              <a:t>Ewen Crilley </a:t>
            </a:r>
            <a:r>
              <a:rPr lang="en-GB" sz="2000" noProof="0" dirty="0"/>
              <a:t>is a Senior Lecturer at Sheffield Hallam University and Course Leader for UG and PG Tourism, Hospitality, Culinary and Aviation.</a:t>
            </a:r>
          </a:p>
          <a:p>
            <a:pPr marL="0" indent="0">
              <a:buNone/>
            </a:pPr>
            <a:r>
              <a:rPr lang="en-GB" sz="2000" b="1" noProof="0" dirty="0"/>
              <a:t>Peter Cox </a:t>
            </a:r>
            <a:r>
              <a:rPr lang="en-GB" sz="2000" noProof="0" dirty="0"/>
              <a:t>worked in the hotel and contract catering for large international companies. He was a Senior Lecturer at Leeds Beckett University specialising in quality and hospitality operations management.</a:t>
            </a:r>
          </a:p>
          <a:p>
            <a:pPr marL="0" indent="0">
              <a:buNone/>
            </a:pPr>
            <a:r>
              <a:rPr lang="en-GB" sz="2000" b="1" noProof="0" dirty="0"/>
              <a:t>John Cousins </a:t>
            </a:r>
            <a:r>
              <a:rPr lang="en-GB" sz="2000" noProof="0" dirty="0"/>
              <a:t>is a consultant, educator, and the author of a range of food and beverage management and service publications,  He has been conferred at Culinary Arts Laureate and is Director of the Food and Beverage Training Company.</a:t>
            </a:r>
          </a:p>
          <a:p>
            <a:pPr marL="0" indent="0">
              <a:buNone/>
            </a:pPr>
            <a:endParaRPr lang="en-GB" sz="1400" noProof="0" dirty="0"/>
          </a:p>
          <a:p>
            <a:pPr marL="0" indent="0">
              <a:buNone/>
            </a:pPr>
            <a:r>
              <a:rPr lang="en-GB" sz="2000" noProof="0" dirty="0"/>
              <a:t>© 2026 David Graham et al. </a:t>
            </a:r>
            <a:r>
              <a:rPr lang="en-GB" sz="2000" i="1" noProof="0" dirty="0"/>
              <a:t>Culinary and Food Service Operations Management for Industry 5.0.  </a:t>
            </a:r>
            <a:r>
              <a:rPr lang="en-GB" sz="2000" noProof="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CA4CB-6008-472E-FA42-AED7571A65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F556B9-A64B-0DF6-CE5F-A3F3CDF2D321}"/>
              </a:ext>
            </a:extLst>
          </p:cNvPr>
          <p:cNvSpPr>
            <a:spLocks noGrp="1"/>
          </p:cNvSpPr>
          <p:nvPr>
            <p:ph type="title"/>
          </p:nvPr>
        </p:nvSpPr>
        <p:spPr>
          <a:xfrm>
            <a:off x="838200" y="365125"/>
            <a:ext cx="11049000" cy="1325563"/>
          </a:xfrm>
        </p:spPr>
        <p:txBody>
          <a:bodyPr/>
          <a:lstStyle/>
          <a:p>
            <a:r>
              <a:rPr lang="en-GB" dirty="0"/>
              <a:t>Importance in the design of the service process </a:t>
            </a:r>
          </a:p>
        </p:txBody>
      </p:sp>
      <p:sp>
        <p:nvSpPr>
          <p:cNvPr id="3" name="Content Placeholder 2">
            <a:extLst>
              <a:ext uri="{FF2B5EF4-FFF2-40B4-BE49-F238E27FC236}">
                <a16:creationId xmlns:a16="http://schemas.microsoft.com/office/drawing/2014/main" id="{24B3E237-78DF-BAA1-C5BA-60EB23C3E0B2}"/>
              </a:ext>
            </a:extLst>
          </p:cNvPr>
          <p:cNvSpPr>
            <a:spLocks noGrp="1"/>
          </p:cNvSpPr>
          <p:nvPr>
            <p:ph idx="1"/>
          </p:nvPr>
        </p:nvSpPr>
        <p:spPr>
          <a:xfrm>
            <a:off x="838200" y="1825625"/>
            <a:ext cx="9588690" cy="4351338"/>
          </a:xfrm>
        </p:spPr>
        <p:txBody>
          <a:bodyPr>
            <a:normAutofit/>
          </a:bodyPr>
          <a:lstStyle/>
          <a:p>
            <a:pPr>
              <a:buFont typeface="Wingdings" panose="05000000000000000000" pitchFamily="2" charset="2"/>
              <a:buChar char="§"/>
            </a:pPr>
            <a:r>
              <a:rPr lang="en-GB" sz="2400" dirty="0"/>
              <a:t>The key considerations:</a:t>
            </a:r>
          </a:p>
          <a:p>
            <a:pPr lvl="1">
              <a:buFont typeface="Wingdings" panose="05000000000000000000" pitchFamily="2" charset="2"/>
              <a:buChar char="§"/>
            </a:pPr>
            <a:r>
              <a:rPr lang="en-GB" b="1" dirty="0"/>
              <a:t>Front-office processes </a:t>
            </a:r>
            <a:r>
              <a:rPr lang="en-GB" dirty="0"/>
              <a:t>are visible and interact directly with customers </a:t>
            </a:r>
          </a:p>
          <a:p>
            <a:pPr lvl="1">
              <a:buFont typeface="Wingdings" panose="05000000000000000000" pitchFamily="2" charset="2"/>
              <a:buChar char="§"/>
            </a:pPr>
            <a:r>
              <a:rPr lang="en-GB" b="1" dirty="0"/>
              <a:t>Back-office operational processes </a:t>
            </a:r>
            <a:r>
              <a:rPr lang="en-GB" dirty="0"/>
              <a:t>are usually invisible to the customer and operate at a distance</a:t>
            </a:r>
          </a:p>
          <a:p>
            <a:pPr lvl="1">
              <a:buFont typeface="Wingdings" panose="05000000000000000000" pitchFamily="2" charset="2"/>
              <a:buChar char="§"/>
            </a:pPr>
            <a:endParaRPr lang="en-GB" dirty="0"/>
          </a:p>
          <a:p>
            <a:pPr>
              <a:buFont typeface="Wingdings" panose="05000000000000000000" pitchFamily="2" charset="2"/>
              <a:buChar char="§"/>
            </a:pPr>
            <a:r>
              <a:rPr lang="en-GB" sz="2400" dirty="0"/>
              <a:t> Examples include:</a:t>
            </a:r>
          </a:p>
          <a:p>
            <a:pPr lvl="1">
              <a:buFont typeface="Wingdings" panose="05000000000000000000" pitchFamily="2" charset="2"/>
              <a:buChar char="§"/>
            </a:pPr>
            <a:r>
              <a:rPr lang="en-GB" dirty="0"/>
              <a:t>Food preparation</a:t>
            </a:r>
          </a:p>
          <a:p>
            <a:pPr lvl="1">
              <a:buFont typeface="Wingdings" panose="05000000000000000000" pitchFamily="2" charset="2"/>
              <a:buChar char="§"/>
            </a:pPr>
            <a:r>
              <a:rPr lang="en-GB" dirty="0"/>
              <a:t>Food purchasing, delivery and storage</a:t>
            </a:r>
          </a:p>
          <a:p>
            <a:pPr lvl="1">
              <a:buFont typeface="Wingdings" panose="05000000000000000000" pitchFamily="2" charset="2"/>
              <a:buChar char="§"/>
            </a:pPr>
            <a:r>
              <a:rPr lang="en-GB" dirty="0"/>
              <a:t>Human Resource processes</a:t>
            </a:r>
          </a:p>
        </p:txBody>
      </p:sp>
      <p:sp>
        <p:nvSpPr>
          <p:cNvPr id="4" name="Footer Placeholder 3">
            <a:extLst>
              <a:ext uri="{FF2B5EF4-FFF2-40B4-BE49-F238E27FC236}">
                <a16:creationId xmlns:a16="http://schemas.microsoft.com/office/drawing/2014/main" id="{6A1D2732-BDF6-12FE-3E1D-FB49CFDA875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1300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5C294-EEF9-9EBE-8892-6CD42AE10C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D8C73-CE54-7E39-F8F7-3C797152AB17}"/>
              </a:ext>
            </a:extLst>
          </p:cNvPr>
          <p:cNvSpPr>
            <a:spLocks noGrp="1"/>
          </p:cNvSpPr>
          <p:nvPr>
            <p:ph type="title"/>
          </p:nvPr>
        </p:nvSpPr>
        <p:spPr/>
        <p:txBody>
          <a:bodyPr/>
          <a:lstStyle/>
          <a:p>
            <a:r>
              <a:rPr lang="en-GB"/>
              <a:t>Designing service processes</a:t>
            </a:r>
            <a:endParaRPr lang="en-GB" dirty="0"/>
          </a:p>
        </p:txBody>
      </p:sp>
      <p:sp>
        <p:nvSpPr>
          <p:cNvPr id="3" name="Content Placeholder 2">
            <a:extLst>
              <a:ext uri="{FF2B5EF4-FFF2-40B4-BE49-F238E27FC236}">
                <a16:creationId xmlns:a16="http://schemas.microsoft.com/office/drawing/2014/main" id="{D4AD63B2-1480-5F59-A2DF-5D3505FC69ED}"/>
              </a:ext>
            </a:extLst>
          </p:cNvPr>
          <p:cNvSpPr>
            <a:spLocks noGrp="1"/>
          </p:cNvSpPr>
          <p:nvPr>
            <p:ph idx="1"/>
          </p:nvPr>
        </p:nvSpPr>
        <p:spPr>
          <a:xfrm>
            <a:off x="838200" y="1825625"/>
            <a:ext cx="9482750" cy="4351338"/>
          </a:xfrm>
        </p:spPr>
        <p:txBody>
          <a:bodyPr>
            <a:normAutofit/>
          </a:bodyPr>
          <a:lstStyle/>
          <a:p>
            <a:pPr>
              <a:buFont typeface="Wingdings" panose="05000000000000000000" pitchFamily="2" charset="2"/>
              <a:buChar char="§"/>
            </a:pPr>
            <a:r>
              <a:rPr lang="en-GB" sz="2400" dirty="0"/>
              <a:t>Service process design depends on:</a:t>
            </a:r>
          </a:p>
          <a:p>
            <a:pPr lvl="1">
              <a:buFont typeface="Wingdings" panose="05000000000000000000" pitchFamily="2" charset="2"/>
              <a:buChar char="§"/>
            </a:pPr>
            <a:r>
              <a:rPr lang="en-GB" dirty="0"/>
              <a:t>The level of staff skill</a:t>
            </a:r>
          </a:p>
          <a:p>
            <a:pPr lvl="1">
              <a:buFont typeface="Wingdings" panose="05000000000000000000" pitchFamily="2" charset="2"/>
              <a:buChar char="§"/>
            </a:pPr>
            <a:r>
              <a:rPr lang="en-GB" dirty="0"/>
              <a:t>Expertise</a:t>
            </a:r>
          </a:p>
          <a:p>
            <a:pPr lvl="1">
              <a:buFont typeface="Wingdings" panose="05000000000000000000" pitchFamily="2" charset="2"/>
              <a:buChar char="§"/>
            </a:pPr>
            <a:r>
              <a:rPr lang="en-GB" dirty="0"/>
              <a:t>Knowledge required to meet customer expectations</a:t>
            </a:r>
          </a:p>
          <a:p>
            <a:pPr lvl="1">
              <a:buFont typeface="Wingdings" panose="05000000000000000000" pitchFamily="2" charset="2"/>
              <a:buChar char="§"/>
            </a:pPr>
            <a:r>
              <a:rPr lang="en-GB" dirty="0"/>
              <a:t>Available back of house and front of house capacity</a:t>
            </a:r>
          </a:p>
          <a:p>
            <a:pPr lvl="1">
              <a:buFont typeface="Wingdings" panose="05000000000000000000" pitchFamily="2" charset="2"/>
              <a:buChar char="§"/>
            </a:pPr>
            <a:r>
              <a:rPr lang="en-GB" dirty="0"/>
              <a:t>Appropriate resources</a:t>
            </a:r>
          </a:p>
          <a:p>
            <a:pPr>
              <a:buFont typeface="Wingdings" panose="05000000000000000000" pitchFamily="2" charset="2"/>
              <a:buChar char="§"/>
            </a:pPr>
            <a:endParaRPr lang="en-GB" sz="2400" dirty="0"/>
          </a:p>
          <a:p>
            <a:pPr>
              <a:buFont typeface="Wingdings" panose="05000000000000000000" pitchFamily="2" charset="2"/>
              <a:buChar char="§"/>
            </a:pPr>
            <a:r>
              <a:rPr lang="en-GB" sz="2400" dirty="0"/>
              <a:t>All service design processes should support employees to enable them to meet customer expectations</a:t>
            </a:r>
          </a:p>
        </p:txBody>
      </p:sp>
      <p:sp>
        <p:nvSpPr>
          <p:cNvPr id="4" name="Footer Placeholder 3">
            <a:extLst>
              <a:ext uri="{FF2B5EF4-FFF2-40B4-BE49-F238E27FC236}">
                <a16:creationId xmlns:a16="http://schemas.microsoft.com/office/drawing/2014/main" id="{57F291BD-3B43-927E-0544-44EAF9488AFB}"/>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26633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B0167-0808-1DB3-C1A7-EA86612D1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5BD8C4-C5BB-4406-179F-B81577AB2FC1}"/>
              </a:ext>
            </a:extLst>
          </p:cNvPr>
          <p:cNvSpPr>
            <a:spLocks noGrp="1"/>
          </p:cNvSpPr>
          <p:nvPr>
            <p:ph type="title"/>
          </p:nvPr>
        </p:nvSpPr>
        <p:spPr/>
        <p:txBody>
          <a:bodyPr/>
          <a:lstStyle/>
          <a:p>
            <a:r>
              <a:rPr lang="en-GB" dirty="0"/>
              <a:t>Standards Operating Procedures (SOP)</a:t>
            </a:r>
          </a:p>
        </p:txBody>
      </p:sp>
      <p:sp>
        <p:nvSpPr>
          <p:cNvPr id="3" name="Content Placeholder 2">
            <a:extLst>
              <a:ext uri="{FF2B5EF4-FFF2-40B4-BE49-F238E27FC236}">
                <a16:creationId xmlns:a16="http://schemas.microsoft.com/office/drawing/2014/main" id="{4C61DB66-B39A-258F-37AB-14604AFE618B}"/>
              </a:ext>
            </a:extLst>
          </p:cNvPr>
          <p:cNvSpPr>
            <a:spLocks noGrp="1"/>
          </p:cNvSpPr>
          <p:nvPr>
            <p:ph idx="1"/>
          </p:nvPr>
        </p:nvSpPr>
        <p:spPr>
          <a:xfrm>
            <a:off x="838200" y="1825625"/>
            <a:ext cx="9509911" cy="4351338"/>
          </a:xfrm>
        </p:spPr>
        <p:txBody>
          <a:bodyPr>
            <a:normAutofit/>
          </a:bodyPr>
          <a:lstStyle/>
          <a:p>
            <a:pPr>
              <a:buFont typeface="Wingdings" panose="05000000000000000000" pitchFamily="2" charset="2"/>
              <a:buChar char="§"/>
            </a:pPr>
            <a:r>
              <a:rPr lang="en-GB" sz="2400" dirty="0"/>
              <a:t>All brand-leading restaurants will have a written Standards Operating Procedures (SOP)</a:t>
            </a:r>
          </a:p>
          <a:p>
            <a:pPr>
              <a:buFont typeface="Wingdings" panose="05000000000000000000" pitchFamily="2" charset="2"/>
              <a:buChar char="§"/>
            </a:pPr>
            <a:r>
              <a:rPr lang="en-GB" sz="2400" dirty="0"/>
              <a:t>The SOP will include a clearly defined service process design – often internally labelled as ‘Steps to Success’ or ‘Touchpoints’ or similar</a:t>
            </a:r>
          </a:p>
          <a:p>
            <a:pPr>
              <a:buFont typeface="Wingdings" panose="05000000000000000000" pitchFamily="2" charset="2"/>
              <a:buChar char="§"/>
            </a:pPr>
            <a:r>
              <a:rPr lang="en-GB" sz="2400" dirty="0"/>
              <a:t>The 10 Steps to Success form part of the service design concept.</a:t>
            </a:r>
          </a:p>
          <a:p>
            <a:pPr lvl="1">
              <a:buFont typeface="Wingdings" panose="05000000000000000000" pitchFamily="2" charset="2"/>
              <a:buChar char="§"/>
            </a:pPr>
            <a:r>
              <a:rPr lang="en-GB" dirty="0"/>
              <a:t>These are articulated in the SOP which acts as a manager’s guidebook and training guide</a:t>
            </a:r>
          </a:p>
          <a:p>
            <a:pPr>
              <a:buFont typeface="Wingdings" panose="05000000000000000000" pitchFamily="2" charset="2"/>
              <a:buChar char="§"/>
            </a:pPr>
            <a:r>
              <a:rPr lang="en-GB" sz="2400" dirty="0"/>
              <a:t>Referenced in quality auditing and brand standards checks</a:t>
            </a:r>
          </a:p>
        </p:txBody>
      </p:sp>
      <p:sp>
        <p:nvSpPr>
          <p:cNvPr id="4" name="Footer Placeholder 3">
            <a:extLst>
              <a:ext uri="{FF2B5EF4-FFF2-40B4-BE49-F238E27FC236}">
                <a16:creationId xmlns:a16="http://schemas.microsoft.com/office/drawing/2014/main" id="{550706FC-E143-4820-938C-E5287678383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26424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833F4-84CD-B192-0C42-FF630C7074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C5875-D500-BBA7-2E85-CE64D84DE963}"/>
              </a:ext>
            </a:extLst>
          </p:cNvPr>
          <p:cNvSpPr>
            <a:spLocks noGrp="1"/>
          </p:cNvSpPr>
          <p:nvPr>
            <p:ph type="title"/>
          </p:nvPr>
        </p:nvSpPr>
        <p:spPr/>
        <p:txBody>
          <a:bodyPr/>
          <a:lstStyle/>
          <a:p>
            <a:r>
              <a:rPr lang="en-GB" dirty="0"/>
              <a:t>Managing service processes </a:t>
            </a:r>
          </a:p>
        </p:txBody>
      </p:sp>
      <p:sp>
        <p:nvSpPr>
          <p:cNvPr id="3" name="Content Placeholder 2">
            <a:extLst>
              <a:ext uri="{FF2B5EF4-FFF2-40B4-BE49-F238E27FC236}">
                <a16:creationId xmlns:a16="http://schemas.microsoft.com/office/drawing/2014/main" id="{507CEF55-B8E3-65AA-96F1-A55A3D6951AC}"/>
              </a:ext>
            </a:extLst>
          </p:cNvPr>
          <p:cNvSpPr>
            <a:spLocks noGrp="1"/>
          </p:cNvSpPr>
          <p:nvPr>
            <p:ph idx="1"/>
          </p:nvPr>
        </p:nvSpPr>
        <p:spPr>
          <a:xfrm>
            <a:off x="838200" y="1825625"/>
            <a:ext cx="9738220" cy="4351338"/>
          </a:xfrm>
        </p:spPr>
        <p:txBody>
          <a:bodyPr>
            <a:normAutofit/>
          </a:bodyPr>
          <a:lstStyle/>
          <a:p>
            <a:pPr>
              <a:buFont typeface="Wingdings" panose="05000000000000000000" pitchFamily="2" charset="2"/>
              <a:buChar char="§"/>
            </a:pPr>
            <a:r>
              <a:rPr lang="en-GB" sz="2400" dirty="0"/>
              <a:t>Service design is the process of specifying the characteristics of a service and involves designing out its failure points</a:t>
            </a:r>
          </a:p>
          <a:p>
            <a:pPr>
              <a:buFont typeface="Wingdings" panose="05000000000000000000" pitchFamily="2" charset="2"/>
              <a:buChar char="§"/>
            </a:pPr>
            <a:r>
              <a:rPr lang="en-GB" sz="2400" dirty="0"/>
              <a:t>Every situation is different but a common failures in the chain of service processes can include:</a:t>
            </a:r>
          </a:p>
          <a:p>
            <a:pPr lvl="1">
              <a:buFont typeface="Wingdings" panose="05000000000000000000" pitchFamily="2" charset="2"/>
              <a:buChar char="§"/>
            </a:pPr>
            <a:r>
              <a:rPr lang="en-GB" dirty="0"/>
              <a:t>Poorly designed order taking process</a:t>
            </a:r>
          </a:p>
          <a:p>
            <a:pPr lvl="1">
              <a:buFont typeface="Wingdings" panose="05000000000000000000" pitchFamily="2" charset="2"/>
              <a:buChar char="§"/>
            </a:pPr>
            <a:r>
              <a:rPr lang="en-GB" dirty="0"/>
              <a:t>Human error</a:t>
            </a:r>
          </a:p>
          <a:p>
            <a:pPr lvl="1">
              <a:buFont typeface="Wingdings" panose="05000000000000000000" pitchFamily="2" charset="2"/>
              <a:buChar char="§"/>
            </a:pPr>
            <a:r>
              <a:rPr lang="en-GB" dirty="0"/>
              <a:t>Poor communication processes</a:t>
            </a:r>
          </a:p>
          <a:p>
            <a:pPr lvl="1">
              <a:buFont typeface="Wingdings" panose="05000000000000000000" pitchFamily="2" charset="2"/>
              <a:buChar char="§"/>
            </a:pPr>
            <a:r>
              <a:rPr lang="en-GB" dirty="0"/>
              <a:t>Understaffing</a:t>
            </a:r>
          </a:p>
        </p:txBody>
      </p:sp>
      <p:sp>
        <p:nvSpPr>
          <p:cNvPr id="4" name="Footer Placeholder 3">
            <a:extLst>
              <a:ext uri="{FF2B5EF4-FFF2-40B4-BE49-F238E27FC236}">
                <a16:creationId xmlns:a16="http://schemas.microsoft.com/office/drawing/2014/main" id="{7089D452-36B4-196B-E550-2228318B145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192533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99AF9-D98E-8401-F378-7B8AF4657F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49CE3-D24F-F5BC-1400-17B94F6721AB}"/>
              </a:ext>
            </a:extLst>
          </p:cNvPr>
          <p:cNvSpPr>
            <a:spLocks noGrp="1"/>
          </p:cNvSpPr>
          <p:nvPr>
            <p:ph type="title"/>
          </p:nvPr>
        </p:nvSpPr>
        <p:spPr/>
        <p:txBody>
          <a:bodyPr/>
          <a:lstStyle/>
          <a:p>
            <a:r>
              <a:rPr lang="en-GB" dirty="0"/>
              <a:t>Managing service processes (cont’d)</a:t>
            </a:r>
          </a:p>
        </p:txBody>
      </p:sp>
      <p:sp>
        <p:nvSpPr>
          <p:cNvPr id="3" name="Content Placeholder 2">
            <a:extLst>
              <a:ext uri="{FF2B5EF4-FFF2-40B4-BE49-F238E27FC236}">
                <a16:creationId xmlns:a16="http://schemas.microsoft.com/office/drawing/2014/main" id="{74920B1A-6F63-0C09-3591-8781A2726125}"/>
              </a:ext>
            </a:extLst>
          </p:cNvPr>
          <p:cNvSpPr>
            <a:spLocks noGrp="1"/>
          </p:cNvSpPr>
          <p:nvPr>
            <p:ph idx="1"/>
          </p:nvPr>
        </p:nvSpPr>
        <p:spPr>
          <a:xfrm>
            <a:off x="838200" y="1825625"/>
            <a:ext cx="9738220" cy="4351338"/>
          </a:xfrm>
        </p:spPr>
        <p:txBody>
          <a:bodyPr>
            <a:normAutofit/>
          </a:bodyPr>
          <a:lstStyle/>
          <a:p>
            <a:pPr>
              <a:buFont typeface="Wingdings" panose="05000000000000000000" pitchFamily="2" charset="2"/>
              <a:buChar char="§"/>
            </a:pPr>
            <a:r>
              <a:rPr lang="en-GB" sz="2400" dirty="0"/>
              <a:t>New organisations can often rely on an ad-hoc or trial-and-error service design process strategy.</a:t>
            </a:r>
          </a:p>
          <a:p>
            <a:pPr>
              <a:buFont typeface="Wingdings" panose="05000000000000000000" pitchFamily="2" charset="2"/>
              <a:buChar char="§"/>
            </a:pPr>
            <a:r>
              <a:rPr lang="en-GB" sz="2400" dirty="0"/>
              <a:t>This can result in:</a:t>
            </a:r>
          </a:p>
          <a:p>
            <a:pPr lvl="1">
              <a:buFont typeface="Wingdings" panose="05000000000000000000" pitchFamily="2" charset="2"/>
              <a:buChar char="§"/>
            </a:pPr>
            <a:r>
              <a:rPr lang="en-GB" dirty="0"/>
              <a:t>Faults being inadvertently designed-in</a:t>
            </a:r>
          </a:p>
          <a:p>
            <a:pPr lvl="1">
              <a:buFont typeface="Wingdings" panose="05000000000000000000" pitchFamily="2" charset="2"/>
              <a:buChar char="§"/>
            </a:pPr>
            <a:r>
              <a:rPr lang="en-GB" dirty="0"/>
              <a:t>The process/es are ineffective or inefficient</a:t>
            </a:r>
          </a:p>
          <a:p>
            <a:pPr lvl="1">
              <a:buFont typeface="Wingdings" panose="05000000000000000000" pitchFamily="2" charset="2"/>
              <a:buChar char="§"/>
            </a:pPr>
            <a:r>
              <a:rPr lang="en-GB" dirty="0"/>
              <a:t>Customers expectations are not met</a:t>
            </a:r>
          </a:p>
        </p:txBody>
      </p:sp>
      <p:sp>
        <p:nvSpPr>
          <p:cNvPr id="4" name="Footer Placeholder 3">
            <a:extLst>
              <a:ext uri="{FF2B5EF4-FFF2-40B4-BE49-F238E27FC236}">
                <a16:creationId xmlns:a16="http://schemas.microsoft.com/office/drawing/2014/main" id="{E9103607-894A-4666-D4A2-1F5A413B608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820569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4E838-DD9E-CBF0-1634-8B7B5FC95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0EC896-A43B-C33B-A9E4-5AD69D400D0F}"/>
              </a:ext>
            </a:extLst>
          </p:cNvPr>
          <p:cNvSpPr>
            <a:spLocks noGrp="1"/>
          </p:cNvSpPr>
          <p:nvPr>
            <p:ph type="title"/>
          </p:nvPr>
        </p:nvSpPr>
        <p:spPr/>
        <p:txBody>
          <a:bodyPr/>
          <a:lstStyle/>
          <a:p>
            <a:r>
              <a:rPr lang="en-GB" dirty="0"/>
              <a:t>Designing the service process using process flowcharts</a:t>
            </a:r>
          </a:p>
        </p:txBody>
      </p:sp>
      <p:sp>
        <p:nvSpPr>
          <p:cNvPr id="3" name="Content Placeholder 2">
            <a:extLst>
              <a:ext uri="{FF2B5EF4-FFF2-40B4-BE49-F238E27FC236}">
                <a16:creationId xmlns:a16="http://schemas.microsoft.com/office/drawing/2014/main" id="{28F5DFE9-0D37-833F-9C44-30564488239A}"/>
              </a:ext>
            </a:extLst>
          </p:cNvPr>
          <p:cNvSpPr>
            <a:spLocks noGrp="1"/>
          </p:cNvSpPr>
          <p:nvPr>
            <p:ph idx="1"/>
          </p:nvPr>
        </p:nvSpPr>
        <p:spPr>
          <a:xfrm>
            <a:off x="838200" y="1982787"/>
            <a:ext cx="9229253" cy="4351338"/>
          </a:xfrm>
        </p:spPr>
        <p:txBody>
          <a:bodyPr>
            <a:noAutofit/>
          </a:bodyPr>
          <a:lstStyle/>
          <a:p>
            <a:pPr>
              <a:buFont typeface="Wingdings" panose="05000000000000000000" pitchFamily="2" charset="2"/>
              <a:buChar char="§"/>
            </a:pPr>
            <a:r>
              <a:rPr lang="en-GB" sz="2400" dirty="0"/>
              <a:t>A process flow chart shows the journey customers go through in interacting with the business</a:t>
            </a:r>
          </a:p>
          <a:p>
            <a:pPr>
              <a:buFont typeface="Wingdings" panose="05000000000000000000" pitchFamily="2" charset="2"/>
              <a:buChar char="§"/>
            </a:pPr>
            <a:r>
              <a:rPr lang="en-GB" sz="2400" dirty="0"/>
              <a:t>Mapping the customer journey involves capturing the series of ‘touchpoints’ </a:t>
            </a:r>
          </a:p>
        </p:txBody>
      </p:sp>
      <p:sp>
        <p:nvSpPr>
          <p:cNvPr id="4" name="Footer Placeholder 3">
            <a:extLst>
              <a:ext uri="{FF2B5EF4-FFF2-40B4-BE49-F238E27FC236}">
                <a16:creationId xmlns:a16="http://schemas.microsoft.com/office/drawing/2014/main" id="{0F756B4E-10C6-FD6D-1267-86E832FCB134}"/>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392634374"/>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444</TotalTime>
  <Words>2662</Words>
  <Application>Microsoft Office PowerPoint</Application>
  <PresentationFormat>Widescreen</PresentationFormat>
  <Paragraphs>239</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Aptos</vt:lpstr>
      <vt:lpstr>Aptos Display</vt:lpstr>
      <vt:lpstr>Arial</vt:lpstr>
      <vt:lpstr>Gill Sans MT</vt:lpstr>
      <vt:lpstr>Wingdings</vt:lpstr>
      <vt:lpstr>Office Theme</vt:lpstr>
      <vt:lpstr>Chapter 10 Service Process Improvement</vt:lpstr>
      <vt:lpstr>Chapter 10 Covers:</vt:lpstr>
      <vt:lpstr>The concept of the service process</vt:lpstr>
      <vt:lpstr>Importance in the design of the service process </vt:lpstr>
      <vt:lpstr>Designing service processes</vt:lpstr>
      <vt:lpstr>Standards Operating Procedures (SOP)</vt:lpstr>
      <vt:lpstr>Managing service processes </vt:lpstr>
      <vt:lpstr>Managing service processes (cont’d)</vt:lpstr>
      <vt:lpstr>Designing the service process using process flowcharts</vt:lpstr>
      <vt:lpstr>Example ‘touchpoints’ </vt:lpstr>
      <vt:lpstr>The benefits of using a process flowchart</vt:lpstr>
      <vt:lpstr>Critical success factors and key performance indicators</vt:lpstr>
      <vt:lpstr>Four types of CSF</vt:lpstr>
      <vt:lpstr>The Balanced Scorecard (BSC)</vt:lpstr>
      <vt:lpstr>Application of the BSC in the hospitality industry</vt:lpstr>
      <vt:lpstr>Performance measurement: Using KPIs</vt:lpstr>
      <vt:lpstr>Deciding on the appropriate KPIs</vt:lpstr>
      <vt:lpstr>Designing KPIs</vt:lpstr>
      <vt:lpstr>KPIs must be measurable and and achievable</vt:lpstr>
      <vt:lpstr>Performance measures or Key Performance Indicators for the business</vt:lpstr>
      <vt:lpstr>Benchmarking and evaluation</vt:lpstr>
      <vt:lpstr>Seeking out best-in-class operators</vt:lpstr>
      <vt:lpstr>Four main types of benchmarking </vt:lpstr>
      <vt:lpstr>Internal benchmarking</vt:lpstr>
      <vt:lpstr>External benchmarking</vt:lpstr>
      <vt:lpstr>Performance or metric benchmarking</vt:lpstr>
      <vt:lpstr>Performance or metric benchmarking (cont’d)</vt:lpstr>
      <vt:lpstr>Benchmarking using a third party </vt:lpstr>
      <vt:lpstr>Summary</vt:lpstr>
      <vt:lpstr>Revision Questions</vt:lpstr>
      <vt:lpstr>End of Chapter 10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33</cp:revision>
  <cp:lastPrinted>2026-06-24T12:20:13Z</cp:lastPrinted>
  <dcterms:created xsi:type="dcterms:W3CDTF">2026-06-05T08:47:25Z</dcterms:created>
  <dcterms:modified xsi:type="dcterms:W3CDTF">2026-07-05T13:38:42Z</dcterms:modified>
  <cp:category>Chapter 10 Service Process Improvement</cp:category>
</cp:coreProperties>
</file>